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7"/>
  </p:notesMasterIdLst>
  <p:handoutMasterIdLst>
    <p:handoutMasterId r:id="rId18"/>
  </p:handoutMasterIdLst>
  <p:sldIdLst>
    <p:sldId id="284" r:id="rId2"/>
    <p:sldId id="290" r:id="rId3"/>
    <p:sldId id="302" r:id="rId4"/>
    <p:sldId id="303" r:id="rId5"/>
    <p:sldId id="288" r:id="rId6"/>
    <p:sldId id="292" r:id="rId7"/>
    <p:sldId id="293" r:id="rId8"/>
    <p:sldId id="308" r:id="rId9"/>
    <p:sldId id="296" r:id="rId10"/>
    <p:sldId id="291" r:id="rId11"/>
    <p:sldId id="312" r:id="rId12"/>
    <p:sldId id="307" r:id="rId13"/>
    <p:sldId id="305" r:id="rId14"/>
    <p:sldId id="306" r:id="rId15"/>
    <p:sldId id="27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75" autoAdjust="0"/>
  </p:normalViewPr>
  <p:slideViewPr>
    <p:cSldViewPr>
      <p:cViewPr>
        <p:scale>
          <a:sx n="80" d="100"/>
          <a:sy n="80" d="100"/>
        </p:scale>
        <p:origin x="-1522"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47" tIns="46573" rIns="93147" bIns="46573"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47" tIns="46573" rIns="93147" bIns="46573" rtlCol="0"/>
          <a:lstStyle>
            <a:lvl1pPr algn="r">
              <a:defRPr sz="1200"/>
            </a:lvl1pPr>
          </a:lstStyle>
          <a:p>
            <a:fld id="{1A13693D-5944-4C63-86D2-F08403FCE926}" type="datetimeFigureOut">
              <a:rPr lang="en-US" smtClean="0"/>
              <a:pPr/>
              <a:t>2/20/2019</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3147" tIns="46573" rIns="93147" bIns="46573"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47" tIns="46573" rIns="93147" bIns="46573" rtlCol="0" anchor="b"/>
          <a:lstStyle>
            <a:lvl1pPr algn="r">
              <a:defRPr sz="1200"/>
            </a:lvl1pPr>
          </a:lstStyle>
          <a:p>
            <a:fld id="{BCE6CFB3-7961-4236-B289-41BC9E317D27}" type="slidenum">
              <a:rPr lang="en-US" smtClean="0"/>
              <a:pPr/>
              <a:t>‹#›</a:t>
            </a:fld>
            <a:endParaRPr lang="en-US"/>
          </a:p>
        </p:txBody>
      </p:sp>
    </p:spTree>
    <p:extLst>
      <p:ext uri="{BB962C8B-B14F-4D97-AF65-F5344CB8AC3E}">
        <p14:creationId xmlns:p14="http://schemas.microsoft.com/office/powerpoint/2010/main" val="2402179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47" tIns="46573" rIns="93147" bIns="46573"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7" tIns="46573" rIns="93147" bIns="46573" rtlCol="0"/>
          <a:lstStyle>
            <a:lvl1pPr algn="r">
              <a:defRPr sz="1200"/>
            </a:lvl1pPr>
          </a:lstStyle>
          <a:p>
            <a:fld id="{5B344B7C-78E9-48EB-8CD7-3781DF73112B}" type="datetimeFigureOut">
              <a:rPr lang="en-US" smtClean="0"/>
              <a:pPr/>
              <a:t>2/20/2019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7" tIns="46573" rIns="93147" bIns="4657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7" tIns="46573" rIns="93147" bIns="465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3147" tIns="46573" rIns="93147" bIns="465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47" tIns="46573" rIns="93147" bIns="46573" rtlCol="0" anchor="b"/>
          <a:lstStyle>
            <a:lvl1pPr algn="r">
              <a:defRPr sz="1200"/>
            </a:lvl1pPr>
          </a:lstStyle>
          <a:p>
            <a:fld id="{CFF2E421-F94D-43FE-BE75-8F90AD7976DC}" type="slidenum">
              <a:rPr lang="en-US" smtClean="0"/>
              <a:pPr/>
              <a:t>‹#›</a:t>
            </a:fld>
            <a:endParaRPr lang="en-US" dirty="0"/>
          </a:p>
        </p:txBody>
      </p:sp>
    </p:spTree>
    <p:extLst>
      <p:ext uri="{BB962C8B-B14F-4D97-AF65-F5344CB8AC3E}">
        <p14:creationId xmlns:p14="http://schemas.microsoft.com/office/powerpoint/2010/main" val="349616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2E421-F94D-43FE-BE75-8F90AD7976DC}" type="slidenum">
              <a:rPr lang="en-US" smtClean="0"/>
              <a:pPr/>
              <a:t>4</a:t>
            </a:fld>
            <a:endParaRPr lang="en-US" dirty="0"/>
          </a:p>
        </p:txBody>
      </p:sp>
    </p:spTree>
    <p:extLst>
      <p:ext uri="{BB962C8B-B14F-4D97-AF65-F5344CB8AC3E}">
        <p14:creationId xmlns:p14="http://schemas.microsoft.com/office/powerpoint/2010/main" val="192761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2E421-F94D-43FE-BE75-8F90AD7976DC}" type="slidenum">
              <a:rPr lang="en-US" smtClean="0"/>
              <a:pPr/>
              <a:t>5</a:t>
            </a:fld>
            <a:endParaRPr lang="en-US" dirty="0"/>
          </a:p>
        </p:txBody>
      </p:sp>
    </p:spTree>
    <p:extLst>
      <p:ext uri="{BB962C8B-B14F-4D97-AF65-F5344CB8AC3E}">
        <p14:creationId xmlns:p14="http://schemas.microsoft.com/office/powerpoint/2010/main" val="219463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57A25E0-7F92-4D21-B653-6F74A9823B3A}" type="datetime1">
              <a:rPr lang="en-US" smtClean="0"/>
              <a:pPr/>
              <a:t>2/20/2019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77CE8871-F474-4EE7-BD49-B9255E61C07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5F0A84-9309-4F6C-BAEF-3E5BDEE71260}" type="datetime1">
              <a:rPr lang="en-US" smtClean="0"/>
              <a:pPr/>
              <a:t>2/20/2019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7CE8871-F474-4EE7-BD49-B9255E61C07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3831DD-6722-4C1F-A708-AF4DD20EAA01}" type="datetime1">
              <a:rPr lang="en-US" smtClean="0"/>
              <a:pPr/>
              <a:t>2/20/2019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7CE8871-F474-4EE7-BD49-B9255E61C07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2DAB07-D613-468C-80C5-888815451BFF}" type="datetime1">
              <a:rPr lang="en-US" smtClean="0"/>
              <a:pPr/>
              <a:t>2/20/2019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7CE8871-F474-4EE7-BD49-B9255E61C07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7E4F884-A530-48B1-9B93-A8B57828A5C5}" type="datetime1">
              <a:rPr lang="en-US" smtClean="0"/>
              <a:pPr/>
              <a:t>2/20/2019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7CE8871-F474-4EE7-BD49-B9255E61C07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E32CBD-AFBE-48F1-BB50-1C358CA935A1}" type="datetime1">
              <a:rPr lang="en-US" smtClean="0"/>
              <a:pPr/>
              <a:t>2/20/2019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7CE8871-F474-4EE7-BD49-B9255E61C07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6B08F66-F9B0-4013-A63E-E9B7204D80E6}" type="datetime1">
              <a:rPr lang="en-US" smtClean="0"/>
              <a:pPr/>
              <a:t>2/20/2019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7CE8871-F474-4EE7-BD49-B9255E61C07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046259-25F1-4CBC-BC8F-F4D2BA0D1ACB}" type="datetime1">
              <a:rPr lang="en-US" smtClean="0"/>
              <a:pPr/>
              <a:t>2/20/2019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7CE8871-F474-4EE7-BD49-B9255E61C07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73A6DBB-D8C9-4A6E-AD14-10798CBB6158}" type="datetime1">
              <a:rPr lang="en-US" smtClean="0"/>
              <a:pPr/>
              <a:t>2/20/2019</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7CE8871-F474-4EE7-BD49-B9255E61C07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9AAAAC-0044-4248-917F-F86C4037A9EE}" type="datetime1">
              <a:rPr lang="en-US" smtClean="0"/>
              <a:pPr/>
              <a:t>2/20/2019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7CE8871-F474-4EE7-BD49-B9255E61C07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F55A6E-E4DC-4D9A-BE2C-772DE3275AB2}" type="datetime1">
              <a:rPr lang="en-US" smtClean="0"/>
              <a:pPr/>
              <a:t>2/20/2019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7CE8871-F474-4EE7-BD49-B9255E61C070}"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186A0E8-0102-4FEF-B2F6-F9B418FFC979}" type="datetime1">
              <a:rPr lang="en-US" smtClean="0"/>
              <a:pPr/>
              <a:t>2/20/2019</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7CE8871-F474-4EE7-BD49-B9255E61C07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9" y="1143000"/>
            <a:ext cx="7608651" cy="1470025"/>
          </a:xfrm>
        </p:spPr>
        <p:txBody>
          <a:bodyPr/>
          <a:lstStyle/>
          <a:p>
            <a:pPr algn="ctr"/>
            <a:r>
              <a:rPr lang="en-US" sz="4000" dirty="0" smtClean="0"/>
              <a:t>All-Hazards</a:t>
            </a:r>
            <a:r>
              <a:rPr lang="en-US" dirty="0" smtClean="0"/>
              <a:t> Planning</a:t>
            </a:r>
            <a:endParaRPr lang="en-US" dirty="0"/>
          </a:p>
        </p:txBody>
      </p:sp>
      <p:sp>
        <p:nvSpPr>
          <p:cNvPr id="3" name="Subtitle 2"/>
          <p:cNvSpPr>
            <a:spLocks noGrp="1"/>
          </p:cNvSpPr>
          <p:nvPr>
            <p:ph type="subTitle" idx="1"/>
          </p:nvPr>
        </p:nvSpPr>
        <p:spPr>
          <a:xfrm>
            <a:off x="1371600" y="4800600"/>
            <a:ext cx="6400800" cy="685800"/>
          </a:xfrm>
        </p:spPr>
        <p:txBody>
          <a:bodyPr/>
          <a:lstStyle/>
          <a:p>
            <a:r>
              <a:rPr lang="en-US" sz="2400" dirty="0" smtClean="0"/>
              <a:t>Long-Term Power Outage</a:t>
            </a:r>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4267200"/>
            <a:ext cx="1295400" cy="1295400"/>
          </a:xfrm>
          <a:prstGeom prst="rect">
            <a:avLst/>
          </a:prstGeom>
        </p:spPr>
      </p:pic>
      <p:sp>
        <p:nvSpPr>
          <p:cNvPr id="4" name="TextBox 3"/>
          <p:cNvSpPr txBox="1"/>
          <p:nvPr/>
        </p:nvSpPr>
        <p:spPr>
          <a:xfrm>
            <a:off x="6324600" y="6096000"/>
            <a:ext cx="1385316" cy="246221"/>
          </a:xfrm>
          <a:prstGeom prst="rect">
            <a:avLst/>
          </a:prstGeom>
          <a:noFill/>
        </p:spPr>
        <p:txBody>
          <a:bodyPr wrap="none" rtlCol="0">
            <a:spAutoFit/>
          </a:bodyPr>
          <a:lstStyle/>
          <a:p>
            <a:r>
              <a:rPr lang="en-US" sz="1000" dirty="0" smtClean="0"/>
              <a:t>February 21, 2019</a:t>
            </a:r>
            <a:endParaRPr lang="en-US" sz="1000" dirty="0"/>
          </a:p>
        </p:txBody>
      </p:sp>
    </p:spTree>
    <p:extLst>
      <p:ext uri="{BB962C8B-B14F-4D97-AF65-F5344CB8AC3E}">
        <p14:creationId xmlns:p14="http://schemas.microsoft.com/office/powerpoint/2010/main" val="3845325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183880" cy="1051560"/>
          </a:xfrm>
        </p:spPr>
        <p:txBody>
          <a:bodyPr>
            <a:noAutofit/>
          </a:bodyPr>
          <a:lstStyle/>
          <a:p>
            <a:r>
              <a:rPr lang="en-US" sz="4000" dirty="0" smtClean="0"/>
              <a:t>Potential Catalysts for Long-Term Power Outage</a:t>
            </a:r>
            <a:endParaRPr lang="en-US" sz="4000" dirty="0"/>
          </a:p>
        </p:txBody>
      </p:sp>
      <p:sp>
        <p:nvSpPr>
          <p:cNvPr id="3" name="Content Placeholder 2"/>
          <p:cNvSpPr>
            <a:spLocks noGrp="1"/>
          </p:cNvSpPr>
          <p:nvPr>
            <p:ph idx="1"/>
          </p:nvPr>
        </p:nvSpPr>
        <p:spPr>
          <a:xfrm>
            <a:off x="609600" y="1981200"/>
            <a:ext cx="7924800" cy="4191000"/>
          </a:xfrm>
        </p:spPr>
        <p:txBody>
          <a:bodyPr>
            <a:normAutofit fontScale="70000" lnSpcReduction="20000"/>
          </a:bodyPr>
          <a:lstStyle/>
          <a:p>
            <a:r>
              <a:rPr lang="en-US" dirty="0" smtClean="0"/>
              <a:t>Weather (e.g. Puerto Rico, 1949 Blizzard</a:t>
            </a:r>
            <a:r>
              <a:rPr lang="en-US" dirty="0" smtClean="0"/>
              <a:t>)</a:t>
            </a:r>
          </a:p>
          <a:p>
            <a:pPr lvl="1"/>
            <a:r>
              <a:rPr lang="en-US" dirty="0" smtClean="0"/>
              <a:t>Following Hurricane Maria, 1.5 </a:t>
            </a:r>
            <a:r>
              <a:rPr lang="en-US" dirty="0"/>
              <a:t>million customers lost electricity across Puerto Rico, causing the largest blackout in US history </a:t>
            </a:r>
            <a:r>
              <a:rPr lang="en-US" dirty="0" smtClean="0"/>
              <a:t>and the </a:t>
            </a:r>
            <a:r>
              <a:rPr lang="en-US" dirty="0"/>
              <a:t>second-largest blackout in the </a:t>
            </a:r>
            <a:r>
              <a:rPr lang="en-US" dirty="0" smtClean="0"/>
              <a:t>world.</a:t>
            </a:r>
            <a:br>
              <a:rPr lang="en-US" dirty="0" smtClean="0"/>
            </a:br>
            <a:endParaRPr lang="en-US" dirty="0" smtClean="0"/>
          </a:p>
          <a:p>
            <a:pPr lvl="1"/>
            <a:r>
              <a:rPr lang="en-US" dirty="0" smtClean="0"/>
              <a:t>Power was restored to </a:t>
            </a:r>
            <a:r>
              <a:rPr lang="en-US" dirty="0"/>
              <a:t>the last neighborhood that lost electricity after Hurricane Maria — 328 days after the Category 4 storm hit the island</a:t>
            </a:r>
            <a:r>
              <a:rPr lang="en-US" dirty="0" smtClean="0"/>
              <a:t>.</a:t>
            </a:r>
            <a:br>
              <a:rPr lang="en-US" dirty="0" smtClean="0"/>
            </a:br>
            <a:endParaRPr lang="en-US" dirty="0" smtClean="0"/>
          </a:p>
          <a:p>
            <a:r>
              <a:rPr lang="en-US" dirty="0" smtClean="0"/>
              <a:t>Kinetic (Physical attack</a:t>
            </a:r>
            <a:r>
              <a:rPr lang="en-US" dirty="0" smtClean="0"/>
              <a:t>)</a:t>
            </a:r>
          </a:p>
          <a:p>
            <a:pPr lvl="1"/>
            <a:r>
              <a:rPr lang="en-US" dirty="0">
                <a:solidFill>
                  <a:schemeClr val="tx1">
                    <a:lumMod val="95000"/>
                    <a:lumOff val="5000"/>
                  </a:schemeClr>
                </a:solidFill>
              </a:rPr>
              <a:t>The Metcalf sniper attack was a "sophisticated" assault on Pacific Gas and Electric Company's Metcalf Transmission Substation located in Coyote, California, near the border of San Jose, on April 16, 2013, in which gunmen fired on 17 electrical transformers. The attack resulted in over $15 million worth of equipment damage, but had little impact on the station's electrical power supply</a:t>
            </a:r>
            <a:r>
              <a:rPr lang="en-US" dirty="0" smtClean="0">
                <a:solidFill>
                  <a:schemeClr val="tx1">
                    <a:lumMod val="95000"/>
                    <a:lumOff val="5000"/>
                  </a:schemeClr>
                </a:solidFill>
              </a:rPr>
              <a:t>.</a:t>
            </a:r>
            <a:endParaRPr lang="en-US" dirty="0" smtClean="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fld id="{77CE8871-F474-4EE7-BD49-B9255E61C070}" type="slidenum">
              <a:rPr lang="en-US" smtClean="0"/>
              <a:pPr/>
              <a:t>10</a:t>
            </a:fld>
            <a:endParaRPr lang="en-US" dirty="0"/>
          </a:p>
        </p:txBody>
      </p:sp>
    </p:spTree>
    <p:extLst>
      <p:ext uri="{BB962C8B-B14F-4D97-AF65-F5344CB8AC3E}">
        <p14:creationId xmlns:p14="http://schemas.microsoft.com/office/powerpoint/2010/main" val="2393056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183880" cy="1051560"/>
          </a:xfrm>
        </p:spPr>
        <p:txBody>
          <a:bodyPr>
            <a:noAutofit/>
          </a:bodyPr>
          <a:lstStyle/>
          <a:p>
            <a:r>
              <a:rPr lang="en-US" sz="4000" dirty="0" smtClean="0"/>
              <a:t>Potential Catalysts for Long-Term Power Outage</a:t>
            </a:r>
            <a:endParaRPr lang="en-US" sz="4000" dirty="0"/>
          </a:p>
        </p:txBody>
      </p:sp>
      <p:sp>
        <p:nvSpPr>
          <p:cNvPr id="3" name="Content Placeholder 2"/>
          <p:cNvSpPr>
            <a:spLocks noGrp="1"/>
          </p:cNvSpPr>
          <p:nvPr>
            <p:ph idx="1"/>
          </p:nvPr>
        </p:nvSpPr>
        <p:spPr>
          <a:xfrm>
            <a:off x="609600" y="1981200"/>
            <a:ext cx="7924800" cy="3810000"/>
          </a:xfrm>
        </p:spPr>
        <p:txBody>
          <a:bodyPr>
            <a:normAutofit fontScale="70000" lnSpcReduction="20000"/>
          </a:bodyPr>
          <a:lstStyle/>
          <a:p>
            <a:r>
              <a:rPr lang="en-US" dirty="0" smtClean="0"/>
              <a:t>Cyber</a:t>
            </a:r>
          </a:p>
          <a:p>
            <a:pPr lvl="1"/>
            <a:r>
              <a:rPr lang="en-US" dirty="0"/>
              <a:t>The December 2015 Ukraine power grid cyberattack took place on 23 </a:t>
            </a:r>
            <a:r>
              <a:rPr lang="en-US" dirty="0" smtClean="0"/>
              <a:t>Dec. </a:t>
            </a:r>
            <a:r>
              <a:rPr lang="en-US" dirty="0"/>
              <a:t>2015 and is considered to be the first known successful cyberattack on a power grid. Hackers were able to successfully compromise information systems of three energy distribution companies in Ukraine and temporarily disrupt electricity supply to the end consumers. </a:t>
            </a:r>
          </a:p>
          <a:p>
            <a:r>
              <a:rPr lang="en-US" dirty="0"/>
              <a:t>Coronal Mass Ejection (CME</a:t>
            </a:r>
            <a:r>
              <a:rPr lang="en-US" dirty="0" smtClean="0"/>
              <a:t>)</a:t>
            </a:r>
          </a:p>
          <a:p>
            <a:pPr lvl="1"/>
            <a:r>
              <a:rPr lang="en-US" dirty="0"/>
              <a:t>The March 1989 geomagnetic storm caused the collapse of the Hydro-Québec power grid in seconds as equipment protection relays tripped in a cascading </a:t>
            </a:r>
            <a:r>
              <a:rPr lang="en-US" dirty="0" smtClean="0"/>
              <a:t>sequence. Six </a:t>
            </a:r>
            <a:r>
              <a:rPr lang="en-US" dirty="0"/>
              <a:t>million people were left without power for nine hours. </a:t>
            </a:r>
            <a:r>
              <a:rPr lang="en-US" dirty="0" smtClean="0"/>
              <a:t>The storm caused auroras as far south as Texas.</a:t>
            </a:r>
          </a:p>
          <a:p>
            <a:r>
              <a:rPr lang="en-US" dirty="0" smtClean="0"/>
              <a:t>High Altitude Electromagnetic Pulse (HEMP)</a:t>
            </a:r>
            <a:endParaRPr lang="en-US" dirty="0"/>
          </a:p>
        </p:txBody>
      </p:sp>
      <p:sp>
        <p:nvSpPr>
          <p:cNvPr id="4" name="Slide Number Placeholder 3"/>
          <p:cNvSpPr>
            <a:spLocks noGrp="1"/>
          </p:cNvSpPr>
          <p:nvPr>
            <p:ph type="sldNum" sz="quarter" idx="12"/>
          </p:nvPr>
        </p:nvSpPr>
        <p:spPr/>
        <p:txBody>
          <a:bodyPr/>
          <a:lstStyle/>
          <a:p>
            <a:fld id="{77CE8871-F474-4EE7-BD49-B9255E61C070}" type="slidenum">
              <a:rPr lang="en-US" smtClean="0"/>
              <a:pPr/>
              <a:t>11</a:t>
            </a:fld>
            <a:endParaRPr lang="en-US" dirty="0"/>
          </a:p>
        </p:txBody>
      </p:sp>
    </p:spTree>
    <p:extLst>
      <p:ext uri="{BB962C8B-B14F-4D97-AF65-F5344CB8AC3E}">
        <p14:creationId xmlns:p14="http://schemas.microsoft.com/office/powerpoint/2010/main" val="3136571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639762"/>
          </a:xfrm>
        </p:spPr>
        <p:txBody>
          <a:bodyPr>
            <a:noAutofit/>
          </a:bodyPr>
          <a:lstStyle/>
          <a:p>
            <a:r>
              <a:rPr lang="en-US" sz="3200" dirty="0" smtClean="0"/>
              <a:t>Planning Considerations / Key Pieces of Information</a:t>
            </a:r>
            <a:endParaRPr lang="en-US" sz="3200" dirty="0"/>
          </a:p>
        </p:txBody>
      </p:sp>
      <p:sp>
        <p:nvSpPr>
          <p:cNvPr id="3" name="Content Placeholder 2"/>
          <p:cNvSpPr>
            <a:spLocks noGrp="1"/>
          </p:cNvSpPr>
          <p:nvPr>
            <p:ph idx="1"/>
          </p:nvPr>
        </p:nvSpPr>
        <p:spPr>
          <a:xfrm>
            <a:off x="457200" y="1386681"/>
            <a:ext cx="8229600" cy="4525963"/>
          </a:xfrm>
        </p:spPr>
        <p:txBody>
          <a:bodyPr>
            <a:normAutofit fontScale="92500" lnSpcReduction="10000"/>
          </a:bodyPr>
          <a:lstStyle/>
          <a:p>
            <a:r>
              <a:rPr lang="en-US" dirty="0" smtClean="0"/>
              <a:t>What are your current communications assets and how will you talk if we lose the grid?</a:t>
            </a:r>
          </a:p>
          <a:p>
            <a:pPr lvl="1"/>
            <a:r>
              <a:rPr lang="en-US" dirty="0" smtClean="0"/>
              <a:t>Consider investing in HF</a:t>
            </a:r>
          </a:p>
          <a:p>
            <a:r>
              <a:rPr lang="en-US" dirty="0" smtClean="0"/>
              <a:t>What are your emergency power needs. </a:t>
            </a:r>
            <a:r>
              <a:rPr lang="en-US" dirty="0" smtClean="0"/>
              <a:t> </a:t>
            </a:r>
          </a:p>
          <a:p>
            <a:r>
              <a:rPr lang="en-US" dirty="0" smtClean="0"/>
              <a:t>How long could your community support itself: food, fuel, water, etc.</a:t>
            </a:r>
          </a:p>
          <a:p>
            <a:r>
              <a:rPr lang="en-US" dirty="0" smtClean="0"/>
              <a:t>What areas of your community need to be secured?</a:t>
            </a:r>
          </a:p>
          <a:p>
            <a:r>
              <a:rPr lang="en-US" dirty="0" smtClean="0"/>
              <a:t>Is your wastewater system functional?</a:t>
            </a:r>
            <a:endParaRPr lang="en-US" dirty="0" smtClean="0"/>
          </a:p>
          <a:p>
            <a:r>
              <a:rPr lang="en-US" dirty="0" smtClean="0"/>
              <a:t>How will you communicate with your community and its residents?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7CE8871-F474-4EE7-BD49-B9255E61C070}" type="slidenum">
              <a:rPr lang="en-US" smtClean="0"/>
              <a:pPr/>
              <a:t>12</a:t>
            </a:fld>
            <a:endParaRPr lang="en-US" dirty="0"/>
          </a:p>
        </p:txBody>
      </p:sp>
    </p:spTree>
    <p:extLst>
      <p:ext uri="{BB962C8B-B14F-4D97-AF65-F5344CB8AC3E}">
        <p14:creationId xmlns:p14="http://schemas.microsoft.com/office/powerpoint/2010/main" val="399239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066800"/>
          </a:xfrm>
        </p:spPr>
        <p:txBody>
          <a:bodyPr>
            <a:noAutofit/>
          </a:bodyPr>
          <a:lstStyle/>
          <a:p>
            <a:r>
              <a:rPr lang="en-US" sz="3200" dirty="0" smtClean="0"/>
              <a:t>Planning Considerations </a:t>
            </a:r>
            <a:br>
              <a:rPr lang="en-US" sz="3200" dirty="0" smtClean="0"/>
            </a:br>
            <a:r>
              <a:rPr lang="en-US" sz="3200" dirty="0" smtClean="0"/>
              <a:t>Continuity </a:t>
            </a:r>
            <a:r>
              <a:rPr lang="en-US" sz="3200" dirty="0" smtClean="0"/>
              <a:t>of </a:t>
            </a:r>
            <a:r>
              <a:rPr lang="en-US" sz="3200" dirty="0" smtClean="0"/>
              <a:t>Government and the Road Ahead</a:t>
            </a:r>
            <a:endParaRPr lang="en-US" sz="3200" dirty="0"/>
          </a:p>
        </p:txBody>
      </p:sp>
      <p:sp>
        <p:nvSpPr>
          <p:cNvPr id="3" name="Content Placeholder 2"/>
          <p:cNvSpPr>
            <a:spLocks noGrp="1"/>
          </p:cNvSpPr>
          <p:nvPr>
            <p:ph idx="1"/>
          </p:nvPr>
        </p:nvSpPr>
        <p:spPr>
          <a:xfrm>
            <a:off x="381000" y="2133600"/>
            <a:ext cx="8229600" cy="3992563"/>
          </a:xfrm>
        </p:spPr>
        <p:txBody>
          <a:bodyPr>
            <a:normAutofit/>
          </a:bodyPr>
          <a:lstStyle/>
          <a:p>
            <a:r>
              <a:rPr lang="en-US" sz="2800" dirty="0" smtClean="0"/>
              <a:t>Government </a:t>
            </a:r>
            <a:r>
              <a:rPr lang="en-US" sz="2800" dirty="0" smtClean="0"/>
              <a:t>at all levels has </a:t>
            </a:r>
            <a:r>
              <a:rPr lang="en-US" sz="2800" dirty="0" smtClean="0"/>
              <a:t>the lead.</a:t>
            </a:r>
          </a:p>
          <a:p>
            <a:r>
              <a:rPr lang="en-US" sz="2800" dirty="0" smtClean="0"/>
              <a:t>Prior planning and </a:t>
            </a:r>
            <a:r>
              <a:rPr lang="en-US" sz="2800" dirty="0" smtClean="0"/>
              <a:t>coordination will </a:t>
            </a:r>
            <a:r>
              <a:rPr lang="en-US" sz="2800" dirty="0" smtClean="0"/>
              <a:t>be essential</a:t>
            </a:r>
            <a:r>
              <a:rPr lang="en-US" sz="2800" dirty="0" smtClean="0"/>
              <a:t>.</a:t>
            </a:r>
          </a:p>
          <a:p>
            <a:r>
              <a:rPr lang="en-US" dirty="0" smtClean="0"/>
              <a:t>Coordination with neighboring counties – Mutual Aid </a:t>
            </a:r>
            <a:endParaRPr lang="en-US" sz="2800" dirty="0" smtClean="0"/>
          </a:p>
          <a:p>
            <a:endParaRPr lang="en-US" dirty="0" smtClean="0"/>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77CE8871-F474-4EE7-BD49-B9255E61C070}" type="slidenum">
              <a:rPr lang="en-US" smtClean="0"/>
              <a:pPr/>
              <a:t>13</a:t>
            </a:fld>
            <a:endParaRPr lang="en-US" dirty="0"/>
          </a:p>
        </p:txBody>
      </p:sp>
    </p:spTree>
    <p:extLst>
      <p:ext uri="{BB962C8B-B14F-4D97-AF65-F5344CB8AC3E}">
        <p14:creationId xmlns:p14="http://schemas.microsoft.com/office/powerpoint/2010/main" val="240745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Autofit/>
          </a:bodyPr>
          <a:lstStyle/>
          <a:p>
            <a:r>
              <a:rPr lang="en-US" sz="3200" dirty="0" smtClean="0"/>
              <a:t>Road Ahead</a:t>
            </a:r>
            <a:endParaRPr lang="en-US" sz="3200" dirty="0"/>
          </a:p>
        </p:txBody>
      </p:sp>
      <p:sp>
        <p:nvSpPr>
          <p:cNvPr id="3" name="Content Placeholder 2"/>
          <p:cNvSpPr>
            <a:spLocks noGrp="1"/>
          </p:cNvSpPr>
          <p:nvPr>
            <p:ph idx="1"/>
          </p:nvPr>
        </p:nvSpPr>
        <p:spPr>
          <a:xfrm>
            <a:off x="457200" y="1143000"/>
            <a:ext cx="8229600" cy="4876800"/>
          </a:xfrm>
        </p:spPr>
        <p:txBody>
          <a:bodyPr>
            <a:normAutofit lnSpcReduction="10000"/>
          </a:bodyPr>
          <a:lstStyle/>
          <a:p>
            <a:r>
              <a:rPr lang="en-US" dirty="0" smtClean="0"/>
              <a:t>Long-term goal is annex to State All-Hazards </a:t>
            </a:r>
            <a:r>
              <a:rPr lang="en-US" dirty="0" smtClean="0"/>
              <a:t>Plan</a:t>
            </a:r>
            <a:endParaRPr lang="en-US" dirty="0" smtClean="0"/>
          </a:p>
          <a:p>
            <a:r>
              <a:rPr lang="en-US" dirty="0" smtClean="0"/>
              <a:t>Request </a:t>
            </a:r>
            <a:r>
              <a:rPr lang="en-US" dirty="0" smtClean="0"/>
              <a:t>your support for county HS coordinator and local/municipal ESF support partners to continue planning in concert with the State of Wyoming ESF partners and our electric utility </a:t>
            </a:r>
            <a:r>
              <a:rPr lang="en-US" dirty="0" smtClean="0"/>
              <a:t>partners</a:t>
            </a:r>
          </a:p>
          <a:p>
            <a:r>
              <a:rPr lang="en-US" dirty="0" smtClean="0"/>
              <a:t>Participate in local THIRA process to define gaps that need to be addressed</a:t>
            </a:r>
          </a:p>
          <a:p>
            <a:r>
              <a:rPr lang="en-US" dirty="0" smtClean="0"/>
              <a:t>Critical Infrastructure Inventory – Focus on inventory for all-hazards</a:t>
            </a: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77CE8871-F474-4EE7-BD49-B9255E61C070}" type="slidenum">
              <a:rPr lang="en-US" smtClean="0"/>
              <a:pPr/>
              <a:t>14</a:t>
            </a:fld>
            <a:endParaRPr lang="en-US" dirty="0"/>
          </a:p>
        </p:txBody>
      </p:sp>
    </p:spTree>
    <p:extLst>
      <p:ext uri="{BB962C8B-B14F-4D97-AF65-F5344CB8AC3E}">
        <p14:creationId xmlns:p14="http://schemas.microsoft.com/office/powerpoint/2010/main" val="337535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295400"/>
          </a:xfrm>
        </p:spPr>
        <p:txBody>
          <a:bodyPr>
            <a:normAutofit fontScale="90000"/>
          </a:bodyPr>
          <a:lstStyle/>
          <a:p>
            <a:r>
              <a:rPr lang="en-US" dirty="0" smtClean="0"/>
              <a:t>Your Thoughts, Suggestions, Guidance, Questions</a:t>
            </a:r>
            <a:endParaRPr lang="en-US" dirty="0"/>
          </a:p>
        </p:txBody>
      </p:sp>
      <p:sp>
        <p:nvSpPr>
          <p:cNvPr id="1026" name="AutoShape 2" descr="Image result for images of broken power lines in Jackson, wyom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762000" y="4495800"/>
            <a:ext cx="4588820" cy="1200329"/>
          </a:xfrm>
          <a:prstGeom prst="rect">
            <a:avLst/>
          </a:prstGeom>
          <a:noFill/>
        </p:spPr>
        <p:txBody>
          <a:bodyPr wrap="none" rtlCol="0">
            <a:spAutoFit/>
          </a:bodyPr>
          <a:lstStyle/>
          <a:p>
            <a:r>
              <a:rPr lang="en-US" dirty="0" smtClean="0"/>
              <a:t/>
            </a:r>
            <a:br>
              <a:rPr lang="en-US" dirty="0" smtClean="0"/>
            </a:br>
            <a:r>
              <a:rPr lang="en-US" dirty="0" smtClean="0"/>
              <a:t>Director Lynn Budd</a:t>
            </a:r>
            <a:br>
              <a:rPr lang="en-US" dirty="0" smtClean="0"/>
            </a:br>
            <a:r>
              <a:rPr lang="en-US" dirty="0" smtClean="0"/>
              <a:t>Wyoming Office of Homeland Security</a:t>
            </a:r>
          </a:p>
          <a:p>
            <a:r>
              <a:rPr lang="en-US" dirty="0" smtClean="0"/>
              <a:t>307-777-4900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1051560"/>
          </a:xfrm>
        </p:spPr>
        <p:txBody>
          <a:bodyPr>
            <a:normAutofit/>
          </a:bodyPr>
          <a:lstStyle/>
          <a:p>
            <a:r>
              <a:rPr lang="en-US" sz="4000" dirty="0" smtClean="0"/>
              <a:t>Review</a:t>
            </a:r>
            <a:endParaRPr lang="en-US" sz="4000"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Where have we </a:t>
            </a:r>
            <a:r>
              <a:rPr lang="en-US" dirty="0" smtClean="0"/>
              <a:t>have been and where </a:t>
            </a:r>
            <a:r>
              <a:rPr lang="en-US" dirty="0" smtClean="0"/>
              <a:t>planning </a:t>
            </a:r>
            <a:r>
              <a:rPr lang="en-US" dirty="0" smtClean="0"/>
              <a:t>efforts are leading.</a:t>
            </a:r>
          </a:p>
          <a:p>
            <a:pPr lvl="1"/>
            <a:endParaRPr lang="en-US" dirty="0" smtClean="0"/>
          </a:p>
        </p:txBody>
      </p:sp>
      <p:sp>
        <p:nvSpPr>
          <p:cNvPr id="4" name="Slide Number Placeholder 3"/>
          <p:cNvSpPr>
            <a:spLocks noGrp="1"/>
          </p:cNvSpPr>
          <p:nvPr>
            <p:ph type="sldNum" sz="quarter" idx="12"/>
          </p:nvPr>
        </p:nvSpPr>
        <p:spPr/>
        <p:txBody>
          <a:bodyPr/>
          <a:lstStyle/>
          <a:p>
            <a:fld id="{77CE8871-F474-4EE7-BD49-B9255E61C070}"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1051560"/>
          </a:xfrm>
        </p:spPr>
        <p:txBody>
          <a:bodyPr>
            <a:noAutofit/>
          </a:bodyPr>
          <a:lstStyle/>
          <a:p>
            <a:r>
              <a:rPr lang="en-US" sz="3200" dirty="0" smtClean="0"/>
              <a:t>Planning Considerations </a:t>
            </a:r>
            <a:br>
              <a:rPr lang="en-US" sz="3200" dirty="0" smtClean="0"/>
            </a:br>
            <a:r>
              <a:rPr lang="en-US" sz="3200" dirty="0" smtClean="0"/>
              <a:t>Protect </a:t>
            </a:r>
            <a:r>
              <a:rPr lang="en-US" sz="3200" dirty="0" smtClean="0"/>
              <a:t>the Grid</a:t>
            </a:r>
            <a:endParaRPr lang="en-US" sz="3200" dirty="0"/>
          </a:p>
        </p:txBody>
      </p:sp>
      <p:sp>
        <p:nvSpPr>
          <p:cNvPr id="3" name="Content Placeholder 2"/>
          <p:cNvSpPr>
            <a:spLocks noGrp="1"/>
          </p:cNvSpPr>
          <p:nvPr>
            <p:ph idx="1"/>
          </p:nvPr>
        </p:nvSpPr>
        <p:spPr>
          <a:xfrm>
            <a:off x="533400" y="1752600"/>
            <a:ext cx="8183880" cy="4187952"/>
          </a:xfrm>
        </p:spPr>
        <p:txBody>
          <a:bodyPr>
            <a:normAutofit/>
          </a:bodyPr>
          <a:lstStyle/>
          <a:p>
            <a:r>
              <a:rPr lang="en-US" dirty="0" smtClean="0"/>
              <a:t>Utility companies have the </a:t>
            </a:r>
            <a:r>
              <a:rPr lang="en-US" dirty="0" smtClean="0"/>
              <a:t>lead</a:t>
            </a:r>
          </a:p>
          <a:p>
            <a:r>
              <a:rPr lang="en-US" dirty="0" smtClean="0"/>
              <a:t>Partnerships are a vital part of success</a:t>
            </a:r>
            <a:endParaRPr lang="en-US" dirty="0" smtClean="0"/>
          </a:p>
          <a:p>
            <a:r>
              <a:rPr lang="en-US" dirty="0" smtClean="0"/>
              <a:t>Ongoing work with physical security</a:t>
            </a:r>
          </a:p>
          <a:p>
            <a:r>
              <a:rPr lang="en-US" dirty="0" smtClean="0"/>
              <a:t>Ongoing work in </a:t>
            </a:r>
            <a:r>
              <a:rPr lang="en-US" dirty="0" smtClean="0"/>
              <a:t>cyber security</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77CE8871-F474-4EE7-BD49-B9255E61C070}" type="slidenum">
              <a:rPr lang="en-US" smtClean="0"/>
              <a:pPr/>
              <a:t>3</a:t>
            </a:fld>
            <a:endParaRPr lang="en-US" dirty="0"/>
          </a:p>
        </p:txBody>
      </p:sp>
    </p:spTree>
    <p:extLst>
      <p:ext uri="{BB962C8B-B14F-4D97-AF65-F5344CB8AC3E}">
        <p14:creationId xmlns:p14="http://schemas.microsoft.com/office/powerpoint/2010/main" val="174833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83880" cy="1051560"/>
          </a:xfrm>
        </p:spPr>
        <p:txBody>
          <a:bodyPr>
            <a:noAutofit/>
          </a:bodyPr>
          <a:lstStyle/>
          <a:p>
            <a:r>
              <a:rPr lang="en-US" sz="3200" dirty="0" smtClean="0"/>
              <a:t>Planning Considerations</a:t>
            </a:r>
            <a:br>
              <a:rPr lang="en-US" sz="3200" dirty="0" smtClean="0"/>
            </a:br>
            <a:r>
              <a:rPr lang="en-US" sz="3200" dirty="0" smtClean="0"/>
              <a:t>Reconstitute </a:t>
            </a:r>
            <a:r>
              <a:rPr lang="en-US" sz="3200" dirty="0" smtClean="0"/>
              <a:t>the Grid</a:t>
            </a:r>
            <a:endParaRPr lang="en-US" sz="3200" dirty="0"/>
          </a:p>
        </p:txBody>
      </p:sp>
      <p:sp>
        <p:nvSpPr>
          <p:cNvPr id="3" name="Content Placeholder 2"/>
          <p:cNvSpPr>
            <a:spLocks noGrp="1"/>
          </p:cNvSpPr>
          <p:nvPr>
            <p:ph idx="1"/>
          </p:nvPr>
        </p:nvSpPr>
        <p:spPr>
          <a:xfrm>
            <a:off x="533400" y="1752600"/>
            <a:ext cx="8183880" cy="4187952"/>
          </a:xfrm>
        </p:spPr>
        <p:txBody>
          <a:bodyPr>
            <a:normAutofit/>
          </a:bodyPr>
          <a:lstStyle/>
          <a:p>
            <a:r>
              <a:rPr lang="en-US" dirty="0"/>
              <a:t>Utility companies have the </a:t>
            </a:r>
            <a:r>
              <a:rPr lang="en-US" dirty="0" smtClean="0"/>
              <a:t>lead</a:t>
            </a:r>
            <a:endParaRPr lang="en-US" dirty="0"/>
          </a:p>
          <a:p>
            <a:r>
              <a:rPr lang="en-US" dirty="0" smtClean="0"/>
              <a:t>Black Start plans</a:t>
            </a:r>
            <a:endParaRPr lang="en-US" dirty="0" smtClean="0"/>
          </a:p>
          <a:p>
            <a:r>
              <a:rPr lang="en-US" dirty="0" smtClean="0"/>
              <a:t>Work to ensure mutual support between utility </a:t>
            </a:r>
            <a:r>
              <a:rPr lang="en-US" dirty="0" smtClean="0"/>
              <a:t>companies</a:t>
            </a:r>
            <a:endParaRPr lang="en-US" dirty="0" smtClean="0"/>
          </a:p>
          <a:p>
            <a:r>
              <a:rPr lang="en-US" dirty="0" smtClean="0"/>
              <a:t>Coordination between surrounding counties, communities and utility companies is key</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77CE8871-F474-4EE7-BD49-B9255E61C070}" type="slidenum">
              <a:rPr lang="en-US" smtClean="0"/>
              <a:pPr/>
              <a:t>4</a:t>
            </a:fld>
            <a:endParaRPr lang="en-US" dirty="0"/>
          </a:p>
        </p:txBody>
      </p:sp>
    </p:spTree>
    <p:extLst>
      <p:ext uri="{BB962C8B-B14F-4D97-AF65-F5344CB8AC3E}">
        <p14:creationId xmlns:p14="http://schemas.microsoft.com/office/powerpoint/2010/main" val="241053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1822"/>
            <a:ext cx="8256814" cy="1460778"/>
          </a:xfrm>
        </p:spPr>
        <p:txBody>
          <a:bodyPr>
            <a:noAutofit/>
          </a:bodyPr>
          <a:lstStyle/>
          <a:p>
            <a:r>
              <a:rPr lang="en-US" sz="2800" dirty="0" smtClean="0">
                <a:solidFill>
                  <a:srgbClr val="0070C0"/>
                </a:solidFill>
                <a:effectLst/>
              </a:rPr>
              <a:t>Initial Planning Thoughts:</a:t>
            </a:r>
            <a:br>
              <a:rPr lang="en-US" sz="2800" dirty="0" smtClean="0">
                <a:solidFill>
                  <a:srgbClr val="0070C0"/>
                </a:solidFill>
                <a:effectLst/>
              </a:rPr>
            </a:br>
            <a:r>
              <a:rPr lang="en-US" sz="2400" dirty="0" smtClean="0">
                <a:solidFill>
                  <a:srgbClr val="0070C0"/>
                </a:solidFill>
                <a:effectLst/>
              </a:rPr>
              <a:t>Establish Lines of Efforts</a:t>
            </a:r>
            <a:r>
              <a:rPr lang="en-US" sz="2800" dirty="0" smtClean="0">
                <a:solidFill>
                  <a:srgbClr val="0070C0"/>
                </a:solidFill>
                <a:effectLst/>
              </a:rPr>
              <a:t/>
            </a:r>
            <a:br>
              <a:rPr lang="en-US" sz="2800" dirty="0" smtClean="0">
                <a:solidFill>
                  <a:srgbClr val="0070C0"/>
                </a:solidFill>
                <a:effectLst/>
              </a:rPr>
            </a:br>
            <a:r>
              <a:rPr lang="en-US" sz="1600" dirty="0" smtClean="0">
                <a:solidFill>
                  <a:srgbClr val="0070C0"/>
                </a:solidFill>
                <a:effectLst/>
              </a:rPr>
              <a:t>links multiple tasks and missions using the logic of purpose—cause and effect—to focus </a:t>
            </a:r>
            <a:r>
              <a:rPr lang="en-US" sz="1600" b="1" dirty="0" smtClean="0">
                <a:solidFill>
                  <a:srgbClr val="0070C0"/>
                </a:solidFill>
                <a:effectLst/>
              </a:rPr>
              <a:t>efforts</a:t>
            </a:r>
            <a:r>
              <a:rPr lang="en-US" sz="1600" dirty="0" smtClean="0">
                <a:solidFill>
                  <a:srgbClr val="0070C0"/>
                </a:solidFill>
                <a:effectLst/>
              </a:rPr>
              <a:t> toward establishing desired conditions.</a:t>
            </a:r>
            <a:endParaRPr lang="en-US" sz="2000" dirty="0">
              <a:solidFill>
                <a:srgbClr val="0070C0"/>
              </a:solidFill>
              <a:effectLst/>
            </a:endParaRPr>
          </a:p>
        </p:txBody>
      </p:sp>
      <p:sp>
        <p:nvSpPr>
          <p:cNvPr id="9" name="Slide Number Placeholder 8"/>
          <p:cNvSpPr>
            <a:spLocks noGrp="1"/>
          </p:cNvSpPr>
          <p:nvPr>
            <p:ph type="sldNum" sz="quarter" idx="12"/>
          </p:nvPr>
        </p:nvSpPr>
        <p:spPr/>
        <p:txBody>
          <a:bodyPr/>
          <a:lstStyle/>
          <a:p>
            <a:fld id="{77CE8871-F474-4EE7-BD49-B9255E61C070}" type="slidenum">
              <a:rPr lang="en-US" smtClean="0"/>
              <a:pPr/>
              <a:t>5</a:t>
            </a:fld>
            <a:endParaRPr lang="en-US" dirty="0"/>
          </a:p>
        </p:txBody>
      </p:sp>
      <p:sp>
        <p:nvSpPr>
          <p:cNvPr id="12" name="TextBox 11"/>
          <p:cNvSpPr txBox="1"/>
          <p:nvPr/>
        </p:nvSpPr>
        <p:spPr>
          <a:xfrm>
            <a:off x="4419600" y="6071937"/>
            <a:ext cx="3352800" cy="369332"/>
          </a:xfrm>
          <a:prstGeom prst="rect">
            <a:avLst/>
          </a:prstGeom>
          <a:solidFill>
            <a:srgbClr val="0070C0"/>
          </a:solidFill>
          <a:ln>
            <a:solidFill>
              <a:schemeClr val="tx1">
                <a:lumMod val="50000"/>
                <a:lumOff val="50000"/>
              </a:schemeClr>
            </a:solidFill>
          </a:ln>
        </p:spPr>
        <p:txBody>
          <a:bodyPr wrap="square" rtlCol="0">
            <a:spAutoFit/>
          </a:bodyPr>
          <a:lstStyle/>
          <a:p>
            <a:pPr algn="ctr"/>
            <a:r>
              <a:rPr lang="en-US" dirty="0" smtClean="0">
                <a:solidFill>
                  <a:schemeClr val="bg1"/>
                </a:solidFill>
              </a:rPr>
              <a:t>Government Responsibility</a:t>
            </a:r>
            <a:endParaRPr lang="en-US" dirty="0">
              <a:solidFill>
                <a:schemeClr val="bg1"/>
              </a:solidFill>
            </a:endParaRPr>
          </a:p>
        </p:txBody>
      </p:sp>
      <p:sp>
        <p:nvSpPr>
          <p:cNvPr id="13" name="TextBox 12"/>
          <p:cNvSpPr txBox="1"/>
          <p:nvPr/>
        </p:nvSpPr>
        <p:spPr>
          <a:xfrm>
            <a:off x="1371600" y="1791699"/>
            <a:ext cx="2514600" cy="369332"/>
          </a:xfrm>
          <a:prstGeom prst="rect">
            <a:avLst/>
          </a:prstGeom>
          <a:solidFill>
            <a:srgbClr val="C00000"/>
          </a:solidFill>
          <a:ln>
            <a:solidFill>
              <a:schemeClr val="tx1"/>
            </a:solidFill>
          </a:ln>
        </p:spPr>
        <p:txBody>
          <a:bodyPr wrap="square" rtlCol="0">
            <a:spAutoFit/>
          </a:bodyPr>
          <a:lstStyle/>
          <a:p>
            <a:r>
              <a:rPr lang="en-US" dirty="0" smtClean="0">
                <a:solidFill>
                  <a:schemeClr val="bg1"/>
                </a:solidFill>
              </a:rPr>
              <a:t>Utility Responsibility</a:t>
            </a:r>
            <a:endParaRPr lang="en-US" dirty="0">
              <a:solidFill>
                <a:schemeClr val="bg1"/>
              </a:solidFill>
            </a:endParaRPr>
          </a:p>
        </p:txBody>
      </p:sp>
      <p:sp>
        <p:nvSpPr>
          <p:cNvPr id="14" name="Left-Right Arrow 13"/>
          <p:cNvSpPr/>
          <p:nvPr/>
        </p:nvSpPr>
        <p:spPr>
          <a:xfrm>
            <a:off x="914400" y="2220274"/>
            <a:ext cx="7315200" cy="838200"/>
          </a:xfrm>
          <a:prstGeom prst="leftRightArrow">
            <a:avLst/>
          </a:prstGeom>
          <a:gradFill flip="none" rotWithShape="1">
            <a:gsLst>
              <a:gs pos="70000">
                <a:srgbClr val="C00000"/>
              </a:gs>
              <a:gs pos="94000">
                <a:srgbClr val="0070C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12681" y="2364926"/>
            <a:ext cx="2518638" cy="523220"/>
          </a:xfrm>
          <a:prstGeom prst="rect">
            <a:avLst/>
          </a:prstGeom>
        </p:spPr>
        <p:txBody>
          <a:bodyPr wrap="none">
            <a:spAutoFit/>
          </a:bodyPr>
          <a:lstStyle/>
          <a:p>
            <a:pPr algn="ctr"/>
            <a:r>
              <a:rPr lang="en-US" sz="2800" dirty="0">
                <a:solidFill>
                  <a:schemeClr val="bg1"/>
                </a:solidFill>
              </a:rPr>
              <a:t>Protect the Grid</a:t>
            </a:r>
          </a:p>
        </p:txBody>
      </p:sp>
      <p:sp>
        <p:nvSpPr>
          <p:cNvPr id="15" name="Left-Right Arrow 14"/>
          <p:cNvSpPr/>
          <p:nvPr/>
        </p:nvSpPr>
        <p:spPr>
          <a:xfrm>
            <a:off x="914400" y="3167537"/>
            <a:ext cx="7315200" cy="838200"/>
          </a:xfrm>
          <a:prstGeom prst="leftRightArrow">
            <a:avLst/>
          </a:prstGeom>
          <a:gradFill>
            <a:gsLst>
              <a:gs pos="42000">
                <a:srgbClr val="C00000"/>
              </a:gs>
              <a:gs pos="70000">
                <a:srgbClr val="0070C0"/>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Reconstitute the Grid</a:t>
            </a:r>
            <a:endParaRPr lang="en-US" sz="2800" dirty="0"/>
          </a:p>
        </p:txBody>
      </p:sp>
      <p:sp>
        <p:nvSpPr>
          <p:cNvPr id="16" name="Left-Right Arrow 15"/>
          <p:cNvSpPr/>
          <p:nvPr/>
        </p:nvSpPr>
        <p:spPr>
          <a:xfrm>
            <a:off x="914400" y="4153113"/>
            <a:ext cx="7315200" cy="838200"/>
          </a:xfrm>
          <a:prstGeom prst="leftRightArrow">
            <a:avLst/>
          </a:prstGeom>
          <a:gradFill>
            <a:gsLst>
              <a:gs pos="22000">
                <a:srgbClr val="C00000"/>
              </a:gs>
              <a:gs pos="38000">
                <a:srgbClr val="0070C0"/>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Consequence Management</a:t>
            </a:r>
            <a:endParaRPr lang="en-US" sz="2800" dirty="0"/>
          </a:p>
        </p:txBody>
      </p:sp>
      <p:sp>
        <p:nvSpPr>
          <p:cNvPr id="17" name="Left-Right Arrow 16"/>
          <p:cNvSpPr/>
          <p:nvPr/>
        </p:nvSpPr>
        <p:spPr>
          <a:xfrm>
            <a:off x="914400" y="5112525"/>
            <a:ext cx="7315200" cy="838200"/>
          </a:xfrm>
          <a:prstGeom prst="leftRightArrow">
            <a:avLst/>
          </a:prstGeom>
          <a:gradFill>
            <a:gsLst>
              <a:gs pos="0">
                <a:srgbClr val="C00000"/>
              </a:gs>
              <a:gs pos="27000">
                <a:srgbClr val="0070C0"/>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Continuity of Government</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16"/>
            <a:ext cx="8229600" cy="1143000"/>
          </a:xfrm>
        </p:spPr>
        <p:txBody>
          <a:bodyPr>
            <a:normAutofit/>
          </a:bodyPr>
          <a:lstStyle/>
          <a:p>
            <a:r>
              <a:rPr lang="en-US" sz="4000" dirty="0" smtClean="0"/>
              <a:t>Planning Process</a:t>
            </a:r>
            <a:endParaRPr lang="en-US" sz="4000" dirty="0"/>
          </a:p>
        </p:txBody>
      </p:sp>
      <p:sp>
        <p:nvSpPr>
          <p:cNvPr id="3" name="Content Placeholder 2"/>
          <p:cNvSpPr>
            <a:spLocks noGrp="1"/>
          </p:cNvSpPr>
          <p:nvPr>
            <p:ph idx="1"/>
          </p:nvPr>
        </p:nvSpPr>
        <p:spPr>
          <a:xfrm>
            <a:off x="457200" y="1295400"/>
            <a:ext cx="8229600" cy="4525963"/>
          </a:xfrm>
        </p:spPr>
        <p:txBody>
          <a:bodyPr>
            <a:normAutofit/>
          </a:bodyPr>
          <a:lstStyle/>
          <a:p>
            <a:pPr lvl="2"/>
            <a:r>
              <a:rPr lang="en-US" sz="3100" dirty="0" smtClean="0"/>
              <a:t>State has a State Operations Plan</a:t>
            </a:r>
          </a:p>
          <a:p>
            <a:pPr marL="603504" lvl="2" indent="0">
              <a:buNone/>
            </a:pPr>
            <a:endParaRPr lang="en-US" sz="3100" dirty="0" smtClean="0"/>
          </a:p>
          <a:p>
            <a:pPr lvl="3"/>
            <a:r>
              <a:rPr lang="en-US" sz="2400" dirty="0" smtClean="0"/>
              <a:t>Individual Incident Annexes for All-Hazards</a:t>
            </a:r>
            <a:br>
              <a:rPr lang="en-US" sz="2400" dirty="0" smtClean="0"/>
            </a:br>
            <a:endParaRPr lang="en-US" sz="2400" dirty="0" smtClean="0"/>
          </a:p>
          <a:p>
            <a:pPr lvl="4"/>
            <a:r>
              <a:rPr lang="en-US" sz="2400" dirty="0" smtClean="0"/>
              <a:t>Long Term Power Outage</a:t>
            </a:r>
          </a:p>
          <a:p>
            <a:pPr lvl="4"/>
            <a:r>
              <a:rPr lang="en-US" sz="2400" dirty="0" smtClean="0"/>
              <a:t>Continuity of Government</a:t>
            </a:r>
            <a:endParaRPr lang="en-US" sz="2400" dirty="0"/>
          </a:p>
        </p:txBody>
      </p:sp>
      <p:sp>
        <p:nvSpPr>
          <p:cNvPr id="4" name="Slide Number Placeholder 3"/>
          <p:cNvSpPr>
            <a:spLocks noGrp="1"/>
          </p:cNvSpPr>
          <p:nvPr>
            <p:ph type="sldNum" sz="quarter" idx="12"/>
          </p:nvPr>
        </p:nvSpPr>
        <p:spPr/>
        <p:txBody>
          <a:bodyPr/>
          <a:lstStyle/>
          <a:p>
            <a:fld id="{77CE8871-F474-4EE7-BD49-B9255E61C070}" type="slidenum">
              <a:rPr lang="en-US" smtClean="0"/>
              <a:pPr/>
              <a:t>6</a:t>
            </a:fld>
            <a:endParaRPr lang="en-US" dirty="0"/>
          </a:p>
        </p:txBody>
      </p:sp>
    </p:spTree>
    <p:extLst>
      <p:ext uri="{BB962C8B-B14F-4D97-AF65-F5344CB8AC3E}">
        <p14:creationId xmlns:p14="http://schemas.microsoft.com/office/powerpoint/2010/main" val="3242270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15962"/>
          </a:xfrm>
        </p:spPr>
        <p:txBody>
          <a:bodyPr>
            <a:noAutofit/>
          </a:bodyPr>
          <a:lstStyle/>
          <a:p>
            <a:r>
              <a:rPr lang="en-US" sz="4000" dirty="0" smtClean="0"/>
              <a:t>Key Events to Date</a:t>
            </a:r>
            <a:endParaRPr lang="en-US" sz="4000" dirty="0"/>
          </a:p>
        </p:txBody>
      </p:sp>
      <p:sp>
        <p:nvSpPr>
          <p:cNvPr id="3" name="Content Placeholder 2"/>
          <p:cNvSpPr>
            <a:spLocks noGrp="1"/>
          </p:cNvSpPr>
          <p:nvPr>
            <p:ph idx="1"/>
          </p:nvPr>
        </p:nvSpPr>
        <p:spPr>
          <a:xfrm>
            <a:off x="468086" y="990600"/>
            <a:ext cx="8229600" cy="4525963"/>
          </a:xfrm>
        </p:spPr>
        <p:txBody>
          <a:bodyPr>
            <a:normAutofit lnSpcReduction="10000"/>
          </a:bodyPr>
          <a:lstStyle/>
          <a:p>
            <a:r>
              <a:rPr lang="en-US" dirty="0" smtClean="0"/>
              <a:t>Initial Meetings with utility </a:t>
            </a:r>
            <a:r>
              <a:rPr lang="en-US" dirty="0"/>
              <a:t>l</a:t>
            </a:r>
            <a:r>
              <a:rPr lang="en-US" dirty="0" smtClean="0"/>
              <a:t>eaders</a:t>
            </a:r>
          </a:p>
          <a:p>
            <a:r>
              <a:rPr lang="en-US" dirty="0" smtClean="0"/>
              <a:t>Multiple coordination meetings with </a:t>
            </a:r>
          </a:p>
          <a:p>
            <a:pPr lvl="1"/>
            <a:r>
              <a:rPr lang="en-US" dirty="0" smtClean="0"/>
              <a:t>Utilities</a:t>
            </a:r>
          </a:p>
          <a:p>
            <a:pPr lvl="1"/>
            <a:r>
              <a:rPr lang="en-US" dirty="0" smtClean="0"/>
              <a:t>Steering Committee</a:t>
            </a:r>
          </a:p>
          <a:p>
            <a:pPr lvl="1"/>
            <a:r>
              <a:rPr lang="en-US" dirty="0" smtClean="0"/>
              <a:t>Governor’s Office</a:t>
            </a:r>
          </a:p>
          <a:p>
            <a:r>
              <a:rPr lang="en-US" dirty="0" smtClean="0"/>
              <a:t>Tabletop exercise with governor </a:t>
            </a:r>
          </a:p>
          <a:p>
            <a:r>
              <a:rPr lang="en-US" dirty="0" smtClean="0"/>
              <a:t>Meetings with county emergency managers, county officials, and other interested parties.</a:t>
            </a:r>
          </a:p>
          <a:p>
            <a:r>
              <a:rPr lang="en-US" dirty="0" smtClean="0"/>
              <a:t>Toured the Headwaters Center in Winter Park, Colorado.</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7CE8871-F474-4EE7-BD49-B9255E61C070}" type="slidenum">
              <a:rPr lang="en-US" smtClean="0"/>
              <a:pPr/>
              <a:t>7</a:t>
            </a:fld>
            <a:endParaRPr lang="en-US" dirty="0"/>
          </a:p>
        </p:txBody>
      </p:sp>
    </p:spTree>
    <p:extLst>
      <p:ext uri="{BB962C8B-B14F-4D97-AF65-F5344CB8AC3E}">
        <p14:creationId xmlns:p14="http://schemas.microsoft.com/office/powerpoint/2010/main" val="2498420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77875"/>
          </a:xfrm>
        </p:spPr>
        <p:txBody>
          <a:bodyPr>
            <a:normAutofit/>
          </a:bodyPr>
          <a:lstStyle/>
          <a:p>
            <a:r>
              <a:rPr lang="en-US" sz="3200" dirty="0" smtClean="0"/>
              <a:t>US Grid (Three Sectors)</a:t>
            </a:r>
            <a:endParaRPr lang="en-US" sz="3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14400"/>
            <a:ext cx="8229600" cy="5441950"/>
          </a:xfrm>
        </p:spPr>
      </p:pic>
      <p:sp>
        <p:nvSpPr>
          <p:cNvPr id="4" name="Slide Number Placeholder 3"/>
          <p:cNvSpPr>
            <a:spLocks noGrp="1"/>
          </p:cNvSpPr>
          <p:nvPr>
            <p:ph type="sldNum" sz="quarter" idx="12"/>
          </p:nvPr>
        </p:nvSpPr>
        <p:spPr/>
        <p:txBody>
          <a:bodyPr/>
          <a:lstStyle/>
          <a:p>
            <a:fld id="{77CE8871-F474-4EE7-BD49-B9255E61C070}" type="slidenum">
              <a:rPr lang="en-US" smtClean="0"/>
              <a:pPr/>
              <a:t>8</a:t>
            </a:fld>
            <a:endParaRPr lang="en-US" dirty="0"/>
          </a:p>
        </p:txBody>
      </p:sp>
    </p:spTree>
    <p:extLst>
      <p:ext uri="{BB962C8B-B14F-4D97-AF65-F5344CB8AC3E}">
        <p14:creationId xmlns:p14="http://schemas.microsoft.com/office/powerpoint/2010/main" val="3703053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7200" y="733547"/>
            <a:ext cx="8027243" cy="5622803"/>
          </a:xfrm>
          <a:prstGeom prst="rect">
            <a:avLst/>
          </a:prstGeom>
        </p:spPr>
      </p:pic>
      <p:sp>
        <p:nvSpPr>
          <p:cNvPr id="4" name="Slide Number Placeholder 3"/>
          <p:cNvSpPr>
            <a:spLocks noGrp="1"/>
          </p:cNvSpPr>
          <p:nvPr>
            <p:ph type="sldNum" sz="quarter" idx="12"/>
          </p:nvPr>
        </p:nvSpPr>
        <p:spPr/>
        <p:txBody>
          <a:bodyPr/>
          <a:lstStyle/>
          <a:p>
            <a:fld id="{77CE8871-F474-4EE7-BD49-B9255E61C070}" type="slidenum">
              <a:rPr lang="en-US" smtClean="0"/>
              <a:pPr/>
              <a:t>9</a:t>
            </a:fld>
            <a:endParaRPr lang="en-US" dirty="0"/>
          </a:p>
        </p:txBody>
      </p:sp>
      <p:sp>
        <p:nvSpPr>
          <p:cNvPr id="2" name="Title 1"/>
          <p:cNvSpPr>
            <a:spLocks noGrp="1"/>
          </p:cNvSpPr>
          <p:nvPr>
            <p:ph type="title"/>
          </p:nvPr>
        </p:nvSpPr>
        <p:spPr>
          <a:xfrm>
            <a:off x="381000" y="381000"/>
            <a:ext cx="8229600" cy="715962"/>
          </a:xfrm>
        </p:spPr>
        <p:txBody>
          <a:bodyPr>
            <a:noAutofit/>
          </a:bodyPr>
          <a:lstStyle/>
          <a:p>
            <a:r>
              <a:rPr lang="en-US" sz="2800" dirty="0" smtClean="0"/>
              <a:t>Wyoming Grid Map</a:t>
            </a:r>
            <a:endParaRPr lang="en-US" sz="2800" dirty="0"/>
          </a:p>
        </p:txBody>
      </p:sp>
    </p:spTree>
    <p:extLst>
      <p:ext uri="{BB962C8B-B14F-4D97-AF65-F5344CB8AC3E}">
        <p14:creationId xmlns:p14="http://schemas.microsoft.com/office/powerpoint/2010/main" val="44359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11170</TotalTime>
  <Words>513</Words>
  <Application>Microsoft Office PowerPoint</Application>
  <PresentationFormat>On-screen Show (4:3)</PresentationFormat>
  <Paragraphs>88</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Aspect</vt:lpstr>
      <vt:lpstr>All-Hazards Planning</vt:lpstr>
      <vt:lpstr>Review</vt:lpstr>
      <vt:lpstr>Planning Considerations  Protect the Grid</vt:lpstr>
      <vt:lpstr>Planning Considerations Reconstitute the Grid</vt:lpstr>
      <vt:lpstr>Initial Planning Thoughts: Establish Lines of Efforts links multiple tasks and missions using the logic of purpose—cause and effect—to focus efforts toward establishing desired conditions.</vt:lpstr>
      <vt:lpstr>Planning Process</vt:lpstr>
      <vt:lpstr>Key Events to Date</vt:lpstr>
      <vt:lpstr>US Grid (Three Sectors)</vt:lpstr>
      <vt:lpstr>Wyoming Grid Map</vt:lpstr>
      <vt:lpstr>Potential Catalysts for Long-Term Power Outage</vt:lpstr>
      <vt:lpstr>Potential Catalysts for Long-Term Power Outage</vt:lpstr>
      <vt:lpstr>Planning Considerations / Key Pieces of Information</vt:lpstr>
      <vt:lpstr>Planning Considerations  Continuity of Government and the Road Ahead</vt:lpstr>
      <vt:lpstr>Road Ahead</vt:lpstr>
      <vt:lpstr>Your Thoughts, Suggestions, Guidance,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mkidne</dc:creator>
  <cp:lastModifiedBy>wyoming office of homeland security</cp:lastModifiedBy>
  <cp:revision>200</cp:revision>
  <cp:lastPrinted>2019-02-20T21:46:22Z</cp:lastPrinted>
  <dcterms:created xsi:type="dcterms:W3CDTF">2018-04-18T16:24:36Z</dcterms:created>
  <dcterms:modified xsi:type="dcterms:W3CDTF">2019-02-20T21:55:18Z</dcterms:modified>
</cp:coreProperties>
</file>