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9"/>
  </p:notesMasterIdLst>
  <p:sldIdLst>
    <p:sldId id="256" r:id="rId2"/>
    <p:sldId id="280" r:id="rId3"/>
    <p:sldId id="257" r:id="rId4"/>
    <p:sldId id="258" r:id="rId5"/>
    <p:sldId id="259" r:id="rId6"/>
    <p:sldId id="260" r:id="rId7"/>
    <p:sldId id="261" r:id="rId8"/>
    <p:sldId id="262" r:id="rId9"/>
    <p:sldId id="264" r:id="rId10"/>
    <p:sldId id="281"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82" r:id="rId25"/>
    <p:sldId id="283" r:id="rId26"/>
    <p:sldId id="278" r:id="rId27"/>
    <p:sldId id="279" r:id="rId2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61" d="100"/>
          <a:sy n="61" d="100"/>
        </p:scale>
        <p:origin x="62" y="4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5FB393-056F-47E6-A04F-CE036DA1DE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19369D9-A9EF-48DD-9401-A44D3D436A08}">
      <dgm:prSet/>
      <dgm:spPr/>
      <dgm:t>
        <a:bodyPr/>
        <a:lstStyle/>
        <a:p>
          <a:pPr algn="l"/>
          <a:r>
            <a:rPr lang="en-US" b="1" i="0" dirty="0"/>
            <a:t>Application and enforcement of liens for municipalities</a:t>
          </a:r>
          <a:br>
            <a:rPr lang="en-US" b="1" i="0" dirty="0"/>
          </a:br>
          <a:r>
            <a:rPr lang="en-US" b="1" i="0" dirty="0"/>
            <a:t>	</a:t>
          </a:r>
          <a:br>
            <a:rPr lang="en-US" b="1" i="0" dirty="0"/>
          </a:br>
          <a:r>
            <a:rPr lang="en-US" b="1" i="0" dirty="0"/>
            <a:t>Collection of utility accounts</a:t>
          </a:r>
          <a:br>
            <a:rPr lang="en-US" b="1" i="0" dirty="0"/>
          </a:br>
          <a:r>
            <a:rPr lang="en-US" b="1" i="0" dirty="0"/>
            <a:t>		and</a:t>
          </a:r>
          <a:br>
            <a:rPr lang="en-US" b="1" i="0" dirty="0"/>
          </a:br>
          <a:r>
            <a:rPr lang="en-US" b="1" i="0" dirty="0"/>
            <a:t>Abatement of Dangerous  buildings</a:t>
          </a:r>
          <a:endParaRPr lang="en-US" dirty="0"/>
        </a:p>
      </dgm:t>
    </dgm:pt>
    <dgm:pt modelId="{ACD9594B-33F5-4707-91BF-1C6D5241699B}" type="parTrans" cxnId="{1CDB146A-DF85-4FBE-9438-387A6B0A5408}">
      <dgm:prSet/>
      <dgm:spPr/>
      <dgm:t>
        <a:bodyPr/>
        <a:lstStyle/>
        <a:p>
          <a:endParaRPr lang="en-US"/>
        </a:p>
      </dgm:t>
    </dgm:pt>
    <dgm:pt modelId="{CEB5D614-DB9C-4AAC-8362-BFB67F764E5F}" type="sibTrans" cxnId="{1CDB146A-DF85-4FBE-9438-387A6B0A5408}">
      <dgm:prSet/>
      <dgm:spPr/>
      <dgm:t>
        <a:bodyPr/>
        <a:lstStyle/>
        <a:p>
          <a:endParaRPr lang="en-US"/>
        </a:p>
      </dgm:t>
    </dgm:pt>
    <dgm:pt modelId="{4132AFD4-7C8C-42CE-8F02-D5E4C97F2B1D}" type="pres">
      <dgm:prSet presAssocID="{B25FB393-056F-47E6-A04F-CE036DA1DE60}" presName="linear" presStyleCnt="0">
        <dgm:presLayoutVars>
          <dgm:animLvl val="lvl"/>
          <dgm:resizeHandles val="exact"/>
        </dgm:presLayoutVars>
      </dgm:prSet>
      <dgm:spPr/>
    </dgm:pt>
    <dgm:pt modelId="{BDD6D586-FD80-4117-92F6-BFE4332A613F}" type="pres">
      <dgm:prSet presAssocID="{519369D9-A9EF-48DD-9401-A44D3D436A08}" presName="parentText" presStyleLbl="node1" presStyleIdx="0" presStyleCnt="1">
        <dgm:presLayoutVars>
          <dgm:chMax val="0"/>
          <dgm:bulletEnabled val="1"/>
        </dgm:presLayoutVars>
      </dgm:prSet>
      <dgm:spPr/>
    </dgm:pt>
  </dgm:ptLst>
  <dgm:cxnLst>
    <dgm:cxn modelId="{7B274D39-A4C3-45FC-AFD0-D98B07FF0FF6}" type="presOf" srcId="{B25FB393-056F-47E6-A04F-CE036DA1DE60}" destId="{4132AFD4-7C8C-42CE-8F02-D5E4C97F2B1D}" srcOrd="0" destOrd="0" presId="urn:microsoft.com/office/officeart/2005/8/layout/vList2"/>
    <dgm:cxn modelId="{1CDB146A-DF85-4FBE-9438-387A6B0A5408}" srcId="{B25FB393-056F-47E6-A04F-CE036DA1DE60}" destId="{519369D9-A9EF-48DD-9401-A44D3D436A08}" srcOrd="0" destOrd="0" parTransId="{ACD9594B-33F5-4707-91BF-1C6D5241699B}" sibTransId="{CEB5D614-DB9C-4AAC-8362-BFB67F764E5F}"/>
    <dgm:cxn modelId="{D36D61E1-6571-4673-A3A9-DE3BA782233A}" type="presOf" srcId="{519369D9-A9EF-48DD-9401-A44D3D436A08}" destId="{BDD6D586-FD80-4117-92F6-BFE4332A613F}" srcOrd="0" destOrd="0" presId="urn:microsoft.com/office/officeart/2005/8/layout/vList2"/>
    <dgm:cxn modelId="{D6355F2C-D483-49E2-B64C-898CF5411DF9}" type="presParOf" srcId="{4132AFD4-7C8C-42CE-8F02-D5E4C97F2B1D}" destId="{BDD6D586-FD80-4117-92F6-BFE4332A613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D6D586-FD80-4117-92F6-BFE4332A613F}">
      <dsp:nvSpPr>
        <dsp:cNvPr id="0" name=""/>
        <dsp:cNvSpPr/>
      </dsp:nvSpPr>
      <dsp:spPr>
        <a:xfrm>
          <a:off x="0" y="39946"/>
          <a:ext cx="8825658" cy="48929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b="1" i="0" kern="1200" dirty="0"/>
            <a:t>Application and enforcement of liens for municipalities</a:t>
          </a:r>
          <a:br>
            <a:rPr lang="en-US" sz="4100" b="1" i="0" kern="1200" dirty="0"/>
          </a:br>
          <a:r>
            <a:rPr lang="en-US" sz="4100" b="1" i="0" kern="1200" dirty="0"/>
            <a:t>	</a:t>
          </a:r>
          <a:br>
            <a:rPr lang="en-US" sz="4100" b="1" i="0" kern="1200" dirty="0"/>
          </a:br>
          <a:r>
            <a:rPr lang="en-US" sz="4100" b="1" i="0" kern="1200" dirty="0"/>
            <a:t>Collection of utility accounts</a:t>
          </a:r>
          <a:br>
            <a:rPr lang="en-US" sz="4100" b="1" i="0" kern="1200" dirty="0"/>
          </a:br>
          <a:r>
            <a:rPr lang="en-US" sz="4100" b="1" i="0" kern="1200" dirty="0"/>
            <a:t>		and</a:t>
          </a:r>
          <a:br>
            <a:rPr lang="en-US" sz="4100" b="1" i="0" kern="1200" dirty="0"/>
          </a:br>
          <a:r>
            <a:rPr lang="en-US" sz="4100" b="1" i="0" kern="1200" dirty="0"/>
            <a:t>Abatement of Dangerous  buildings</a:t>
          </a:r>
          <a:endParaRPr lang="en-US" sz="4100" kern="1200" dirty="0"/>
        </a:p>
      </dsp:txBody>
      <dsp:txXfrm>
        <a:off x="238854" y="278800"/>
        <a:ext cx="8347950" cy="441523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856E79D8-D4A5-464A-A5AF-883C32B3B375}" type="datetimeFigureOut">
              <a:rPr lang="en-US" smtClean="0"/>
              <a:t>2/15/2019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7E50B89A-24C9-4178-B9ED-043A9FBF9F83}" type="slidenum">
              <a:rPr lang="en-US" smtClean="0"/>
              <a:t>‹#›</a:t>
            </a:fld>
            <a:endParaRPr lang="en-US" dirty="0"/>
          </a:p>
        </p:txBody>
      </p:sp>
    </p:spTree>
    <p:extLst>
      <p:ext uri="{BB962C8B-B14F-4D97-AF65-F5344CB8AC3E}">
        <p14:creationId xmlns:p14="http://schemas.microsoft.com/office/powerpoint/2010/main" val="964221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E9462EF3-3C4F-43EE-ACEE-D4B806740EA3}" type="datetimeFigureOut">
              <a:rPr lang="en-US" dirty="0"/>
              <a:pPr/>
              <a:t>2/15/2019</a:t>
            </a:fld>
            <a:endParaRPr lang="en-US" dirty="0"/>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r>
              <a:rPr lang="en-US" dirty="0"/>
              <a:t>
              </a:t>
            </a:r>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6343B39-165A-4B68-AA5C-581F5336313C}" type="datetimeFigureOut">
              <a:rPr lang="en-US" dirty="0"/>
              <a:t>2/15/2019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942C8C57-33F9-4259-AC4F-0E3F5BEC9B94}" type="datetimeFigureOut">
              <a:rPr lang="en-US" dirty="0"/>
              <a:t>2/15/2019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en-US"/>
              <a:t>Click to edit Master title style</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en-US"/>
              <a:t>Edit Master text styles</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8748772B-8FA2-401F-A0A1-A59855EDBC3E}" type="datetimeFigureOut">
              <a:rPr lang="en-US" dirty="0"/>
              <a:t>2/15/2019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DD5BDE-5A90-4611-82E9-0FC5746D30C5}" type="datetimeFigureOut">
              <a:rPr lang="en-US" dirty="0"/>
              <a:t>2/15/2019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ADDA17D-0BEA-4E76-A7FC-F7C188BC48D1}" type="datetimeFigureOut">
              <a:rPr lang="en-US" dirty="0"/>
              <a:t>2/15/2019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909AC7D-18CA-4236-82B9-D75EB1D66EAE}" type="datetimeFigureOut">
              <a:rPr lang="en-US" dirty="0"/>
              <a:t>2/15/2019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68300E-C023-45CD-A0BE-EDB7A8C6EA8B}" type="datetimeFigureOut">
              <a:rPr lang="en-US" dirty="0"/>
              <a:t>2/15/2019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620EAD-E369-4933-8469-ED7764B56A1B}" type="datetimeFigureOut">
              <a:rPr lang="en-US" dirty="0"/>
              <a:t>2/15/2019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6C0EF2-9919-473B-8215-8616BAF10692}" type="datetimeFigureOut">
              <a:rPr lang="en-US" dirty="0"/>
              <a:t>2/15/2019</a:t>
            </a:fld>
            <a:endParaRPr lang="en-US" dirty="0"/>
          </a:p>
        </p:txBody>
      </p:sp>
      <p:sp>
        <p:nvSpPr>
          <p:cNvPr id="5" name="Footer Placeholder 4"/>
          <p:cNvSpPr>
            <a:spLocks noGrp="1"/>
          </p:cNvSpPr>
          <p:nvPr>
            <p:ph type="ftr" sz="quarter" idx="11"/>
          </p:nvPr>
        </p:nvSpPr>
        <p:spPr/>
        <p:txBody>
          <a:bodyPr/>
          <a:lstStyle>
            <a:lvl1pPr>
              <a:defRPr sz="1000" b="1"/>
            </a:lvl1p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09472EB-AC54-4713-BFC2-BEB621108C63}" type="datetimeFigureOut">
              <a:rPr lang="en-US" dirty="0"/>
              <a:t>2/15/2019</a:t>
            </a:fld>
            <a:endParaRPr lang="en-US" dirty="0"/>
          </a:p>
        </p:txBody>
      </p:sp>
      <p:sp>
        <p:nvSpPr>
          <p:cNvPr id="5" name="Footer Placeholder 4"/>
          <p:cNvSpPr>
            <a:spLocks noGrp="1"/>
          </p:cNvSpPr>
          <p:nvPr>
            <p:ph type="ftr" sz="quarter" idx="11"/>
          </p:nvPr>
        </p:nvSpPr>
        <p:spPr/>
        <p:txBody>
          <a:bodyPr/>
          <a:lstStyle>
            <a:lvl1pPr>
              <a:defRPr sz="1000" b="1"/>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455A0C-791E-4545-B787-F98AD45CD761}" type="datetimeFigureOut">
              <a:rPr lang="en-US" dirty="0"/>
              <a:t>2/15/2019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2536B77-F4F4-4427-AC4F-9A623798AD82}" type="datetimeFigureOut">
              <a:rPr lang="en-US" dirty="0"/>
              <a:t>2/15/2019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BE790C-34EB-4565-8437-CACF4CDB7822}" type="datetimeFigureOut">
              <a:rPr lang="en-US" dirty="0"/>
              <a:t>2/15/2019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A4C11-22B8-4A4E-8126-B3AF6B948A8E}" type="datetimeFigureOut">
              <a:rPr lang="en-US" dirty="0"/>
              <a:t>2/15/2019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6ED06B6-C816-4861-964D-15A98395707D}" type="datetimeFigureOut">
              <a:rPr lang="en-US" dirty="0"/>
              <a:t>2/15/2019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0B1A8AB-EA7C-4B1B-9D73-E2551851FABE}" type="datetimeFigureOut">
              <a:rPr lang="en-US" dirty="0"/>
              <a:t>2/15/2019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90786BE5-D2A3-4BF0-8B30-D7403E61B3DC}" type="datetimeFigureOut">
              <a:rPr lang="en-US" dirty="0"/>
              <a:t>2/15/2019</a:t>
            </a:fld>
            <a:endParaRPr lang="en-US" dirty="0"/>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r>
              <a:rPr lang="en-US" dirty="0"/>
              <a:t>
              </a:t>
            </a:r>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3474BD5-5CDD-4624-B265-461D5D2FAB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641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89C082B5-9FB8-47CC-AE81-E993CEC17D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88" y="0"/>
            <a:ext cx="12193588" cy="6861555"/>
            <a:chOff x="-1588" y="0"/>
            <a:chExt cx="12193588" cy="6861555"/>
          </a:xfrm>
        </p:grpSpPr>
        <p:sp>
          <p:nvSpPr>
            <p:cNvPr id="11" name="Rectangle 10">
              <a:extLst>
                <a:ext uri="{FF2B5EF4-FFF2-40B4-BE49-F238E27FC236}">
                  <a16:creationId xmlns:a16="http://schemas.microsoft.com/office/drawing/2014/main" id="{49775A48-EE8C-4715-94E0-D6CC9F99AA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a:extLst>
                <a:ext uri="{FF2B5EF4-FFF2-40B4-BE49-F238E27FC236}">
                  <a16:creationId xmlns:a16="http://schemas.microsoft.com/office/drawing/2014/main" id="{DA7DF42E-92EA-43F7-B3B1-AF3704E370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19381BF3-00FA-475A-AF22-25E832179A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a:extLst>
                <a:ext uri="{FF2B5EF4-FFF2-40B4-BE49-F238E27FC236}">
                  <a16:creationId xmlns:a16="http://schemas.microsoft.com/office/drawing/2014/main" id="{9327A924-89E3-4A90-B5A4-93D47D66C0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Freeform 5">
              <a:extLst>
                <a:ext uri="{FF2B5EF4-FFF2-40B4-BE49-F238E27FC236}">
                  <a16:creationId xmlns:a16="http://schemas.microsoft.com/office/drawing/2014/main" id="{3FEF908F-83B8-4DD0-8A1B-F1F735BE92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a:extLst>
                <a:ext uri="{FF2B5EF4-FFF2-40B4-BE49-F238E27FC236}">
                  <a16:creationId xmlns:a16="http://schemas.microsoft.com/office/drawing/2014/main" id="{9C3956E1-F253-4F36-84D5-22D5373F02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a:extLst>
                <a:ext uri="{FF2B5EF4-FFF2-40B4-BE49-F238E27FC236}">
                  <a16:creationId xmlns:a16="http://schemas.microsoft.com/office/drawing/2014/main" id="{68E0CC82-48EE-47B3-8BF4-8C58CF31CE2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9" name="Rectangle 18">
            <a:extLst>
              <a:ext uri="{FF2B5EF4-FFF2-40B4-BE49-F238E27FC236}">
                <a16:creationId xmlns:a16="http://schemas.microsoft.com/office/drawing/2014/main" id="{9E382A3D-2F90-475C-8DF2-F666FEA34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AE65E1B7-A44E-4C79-84E1-1FB6041E7221}"/>
              </a:ext>
            </a:extLst>
          </p:cNvPr>
          <p:cNvSpPr>
            <a:spLocks noGrp="1"/>
          </p:cNvSpPr>
          <p:nvPr>
            <p:ph type="ctrTitle"/>
          </p:nvPr>
        </p:nvSpPr>
        <p:spPr>
          <a:xfrm>
            <a:off x="1683171" y="1143000"/>
            <a:ext cx="8825658" cy="3389217"/>
          </a:xfrm>
        </p:spPr>
        <p:txBody>
          <a:bodyPr anchor="ctr">
            <a:normAutofit/>
          </a:bodyPr>
          <a:lstStyle/>
          <a:p>
            <a:pPr algn="ctr"/>
            <a:r>
              <a:rPr lang="en-US" sz="6600" dirty="0">
                <a:solidFill>
                  <a:srgbClr val="FFFFFF"/>
                </a:solidFill>
              </a:rPr>
              <a:t>Municipal Lien Process</a:t>
            </a:r>
          </a:p>
        </p:txBody>
      </p:sp>
      <p:sp>
        <p:nvSpPr>
          <p:cNvPr id="3" name="Subtitle 2">
            <a:extLst>
              <a:ext uri="{FF2B5EF4-FFF2-40B4-BE49-F238E27FC236}">
                <a16:creationId xmlns:a16="http://schemas.microsoft.com/office/drawing/2014/main" id="{4B642F63-951F-468B-AEAF-0F0C5856C205}"/>
              </a:ext>
            </a:extLst>
          </p:cNvPr>
          <p:cNvSpPr>
            <a:spLocks noGrp="1"/>
          </p:cNvSpPr>
          <p:nvPr>
            <p:ph type="subTitle" idx="1"/>
          </p:nvPr>
        </p:nvSpPr>
        <p:spPr>
          <a:xfrm>
            <a:off x="1683171" y="5240851"/>
            <a:ext cx="8825658" cy="828932"/>
          </a:xfrm>
        </p:spPr>
        <p:txBody>
          <a:bodyPr>
            <a:normAutofit/>
          </a:bodyPr>
          <a:lstStyle/>
          <a:p>
            <a:pPr algn="ctr"/>
            <a:endParaRPr lang="en-US" sz="2400" dirty="0">
              <a:solidFill>
                <a:schemeClr val="tx2"/>
              </a:solidFill>
            </a:endParaRPr>
          </a:p>
        </p:txBody>
      </p:sp>
    </p:spTree>
    <p:extLst>
      <p:ext uri="{BB962C8B-B14F-4D97-AF65-F5344CB8AC3E}">
        <p14:creationId xmlns:p14="http://schemas.microsoft.com/office/powerpoint/2010/main" val="711308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35978-7E40-437A-BA0D-04C20ABE8274}"/>
              </a:ext>
            </a:extLst>
          </p:cNvPr>
          <p:cNvSpPr>
            <a:spLocks noGrp="1"/>
          </p:cNvSpPr>
          <p:nvPr>
            <p:ph type="ctrTitle"/>
          </p:nvPr>
        </p:nvSpPr>
        <p:spPr/>
        <p:txBody>
          <a:bodyPr/>
          <a:lstStyle/>
          <a:p>
            <a:r>
              <a:rPr lang="en-US" dirty="0">
                <a:latin typeface="Aharoni" panose="02010803020104030203" pitchFamily="2" charset="-79"/>
                <a:cs typeface="Aharoni" panose="02010803020104030203" pitchFamily="2" charset="-79"/>
              </a:rPr>
              <a:t>Liens are enforced by “foreclosure”</a:t>
            </a:r>
            <a:br>
              <a:rPr lang="en-US" dirty="0">
                <a:latin typeface="Aharoni" panose="02010803020104030203" pitchFamily="2" charset="-79"/>
                <a:cs typeface="Aharoni" panose="02010803020104030203" pitchFamily="2" charset="-79"/>
              </a:rPr>
            </a:br>
            <a:br>
              <a:rPr lang="en-US" dirty="0">
                <a:latin typeface="Aharoni" panose="02010803020104030203" pitchFamily="2" charset="-79"/>
                <a:cs typeface="Aharoni" panose="02010803020104030203" pitchFamily="2" charset="-79"/>
              </a:rPr>
            </a:br>
            <a:r>
              <a:rPr lang="en-US" dirty="0">
                <a:latin typeface="Aharoni" panose="02010803020104030203" pitchFamily="2" charset="-79"/>
                <a:cs typeface="Aharoni" panose="02010803020104030203" pitchFamily="2" charset="-79"/>
              </a:rPr>
              <a:t>What does this mean?</a:t>
            </a:r>
          </a:p>
        </p:txBody>
      </p:sp>
    </p:spTree>
    <p:extLst>
      <p:ext uri="{BB962C8B-B14F-4D97-AF65-F5344CB8AC3E}">
        <p14:creationId xmlns:p14="http://schemas.microsoft.com/office/powerpoint/2010/main" val="2936071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D95A9-94FB-42F2-B810-F0D6090919B8}"/>
              </a:ext>
            </a:extLst>
          </p:cNvPr>
          <p:cNvSpPr>
            <a:spLocks noGrp="1"/>
          </p:cNvSpPr>
          <p:nvPr>
            <p:ph type="title"/>
          </p:nvPr>
        </p:nvSpPr>
        <p:spPr/>
        <p:txBody>
          <a:bodyPr/>
          <a:lstStyle/>
          <a:p>
            <a:r>
              <a:rPr lang="en-US" dirty="0"/>
              <a:t>Utility accounts</a:t>
            </a:r>
          </a:p>
        </p:txBody>
      </p:sp>
      <p:sp>
        <p:nvSpPr>
          <p:cNvPr id="3" name="Content Placeholder 2">
            <a:extLst>
              <a:ext uri="{FF2B5EF4-FFF2-40B4-BE49-F238E27FC236}">
                <a16:creationId xmlns:a16="http://schemas.microsoft.com/office/drawing/2014/main" id="{A954E774-CA1E-4CFB-8296-2AE3086A4F24}"/>
              </a:ext>
            </a:extLst>
          </p:cNvPr>
          <p:cNvSpPr>
            <a:spLocks noGrp="1"/>
          </p:cNvSpPr>
          <p:nvPr>
            <p:ph idx="1"/>
          </p:nvPr>
        </p:nvSpPr>
        <p:spPr>
          <a:xfrm>
            <a:off x="1154954" y="2603499"/>
            <a:ext cx="8825659" cy="4047821"/>
          </a:xfrm>
        </p:spPr>
        <p:txBody>
          <a:bodyPr/>
          <a:lstStyle/>
          <a:p>
            <a:r>
              <a:rPr lang="en-US" sz="4400" dirty="0">
                <a:latin typeface="Aharoni" panose="02010803020104030203" pitchFamily="2" charset="-79"/>
                <a:cs typeface="Aharoni" panose="02010803020104030203" pitchFamily="2" charset="-79"/>
              </a:rPr>
              <a:t>Water, wastewater, solid waste, natural gas, electricity or other user charges</a:t>
            </a:r>
          </a:p>
          <a:p>
            <a:r>
              <a:rPr lang="en-US" sz="4400" dirty="0">
                <a:latin typeface="Aharoni" panose="02010803020104030203" pitchFamily="2" charset="-79"/>
                <a:cs typeface="Aharoni" panose="02010803020104030203" pitchFamily="2" charset="-79"/>
              </a:rPr>
              <a:t>May not be an inclusive list</a:t>
            </a:r>
          </a:p>
          <a:p>
            <a:endParaRPr lang="en-US" dirty="0"/>
          </a:p>
        </p:txBody>
      </p:sp>
    </p:spTree>
    <p:extLst>
      <p:ext uri="{BB962C8B-B14F-4D97-AF65-F5344CB8AC3E}">
        <p14:creationId xmlns:p14="http://schemas.microsoft.com/office/powerpoint/2010/main" val="1334096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AFA6C-775F-48E9-9CC8-F85442083DD8}"/>
              </a:ext>
            </a:extLst>
          </p:cNvPr>
          <p:cNvSpPr>
            <a:spLocks noGrp="1"/>
          </p:cNvSpPr>
          <p:nvPr>
            <p:ph type="ctrTitle"/>
          </p:nvPr>
        </p:nvSpPr>
        <p:spPr>
          <a:xfrm>
            <a:off x="1154955" y="2099732"/>
            <a:ext cx="8825658" cy="3800027"/>
          </a:xfrm>
        </p:spPr>
        <p:txBody>
          <a:bodyPr/>
          <a:lstStyle/>
          <a:p>
            <a:br>
              <a:rPr lang="en-US" sz="3600" b="1" dirty="0"/>
            </a:br>
            <a:br>
              <a:rPr lang="en-US" sz="3600" b="1" dirty="0"/>
            </a:br>
            <a:br>
              <a:rPr lang="en-US" sz="3600" b="1" dirty="0"/>
            </a:br>
            <a:r>
              <a:rPr lang="en-US" sz="3600" b="1" dirty="0"/>
              <a:t>The “Normal” Assessment and Collection Process for utility accounts:</a:t>
            </a:r>
            <a:br>
              <a:rPr lang="en-US" sz="4000" b="1" dirty="0"/>
            </a:br>
            <a:br>
              <a:rPr lang="en-US" sz="4000" b="1" dirty="0"/>
            </a:br>
            <a:r>
              <a:rPr lang="en-US" sz="4000" b="1" dirty="0"/>
              <a:t>Monthly or some term for billing</a:t>
            </a:r>
            <a:br>
              <a:rPr lang="en-US" sz="4000" b="1" dirty="0"/>
            </a:br>
            <a:br>
              <a:rPr lang="en-US" sz="4000" b="1" dirty="0"/>
            </a:br>
            <a:r>
              <a:rPr lang="en-US" sz="4000" b="1" dirty="0"/>
              <a:t>Termination of service for non-payment</a:t>
            </a:r>
            <a:br>
              <a:rPr lang="en-US" sz="4000" b="1" dirty="0"/>
            </a:br>
            <a:endParaRPr lang="en-US" sz="4000" b="1" dirty="0"/>
          </a:p>
        </p:txBody>
      </p:sp>
    </p:spTree>
    <p:extLst>
      <p:ext uri="{BB962C8B-B14F-4D97-AF65-F5344CB8AC3E}">
        <p14:creationId xmlns:p14="http://schemas.microsoft.com/office/powerpoint/2010/main" val="754726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E470C-CD87-4B6E-BD25-1F11CCB5563F}"/>
              </a:ext>
            </a:extLst>
          </p:cNvPr>
          <p:cNvSpPr>
            <a:spLocks noGrp="1"/>
          </p:cNvSpPr>
          <p:nvPr>
            <p:ph type="title"/>
          </p:nvPr>
        </p:nvSpPr>
        <p:spPr/>
        <p:txBody>
          <a:bodyPr/>
          <a:lstStyle/>
          <a:p>
            <a:r>
              <a:rPr lang="en-US" dirty="0"/>
              <a:t>How do you collect arrears?</a:t>
            </a:r>
            <a:br>
              <a:rPr lang="en-US" dirty="0"/>
            </a:br>
            <a:r>
              <a:rPr lang="en-US" dirty="0"/>
              <a:t>		</a:t>
            </a:r>
          </a:p>
        </p:txBody>
      </p:sp>
      <p:sp>
        <p:nvSpPr>
          <p:cNvPr id="3" name="Content Placeholder 2">
            <a:extLst>
              <a:ext uri="{FF2B5EF4-FFF2-40B4-BE49-F238E27FC236}">
                <a16:creationId xmlns:a16="http://schemas.microsoft.com/office/drawing/2014/main" id="{A16AFAEC-F5D6-47D3-A8BE-D06FE72CCE7B}"/>
              </a:ext>
            </a:extLst>
          </p:cNvPr>
          <p:cNvSpPr>
            <a:spLocks noGrp="1"/>
          </p:cNvSpPr>
          <p:nvPr>
            <p:ph idx="1"/>
          </p:nvPr>
        </p:nvSpPr>
        <p:spPr/>
        <p:txBody>
          <a:bodyPr>
            <a:normAutofit/>
          </a:bodyPr>
          <a:lstStyle/>
          <a:p>
            <a:r>
              <a:rPr lang="en-US" sz="4800" dirty="0">
                <a:latin typeface="Aharoni" panose="02010803020104030203" pitchFamily="2" charset="-79"/>
                <a:cs typeface="Aharoni" panose="02010803020104030203" pitchFamily="2" charset="-79"/>
              </a:rPr>
              <a:t>Recover personally from customer or user</a:t>
            </a:r>
          </a:p>
          <a:p>
            <a:r>
              <a:rPr lang="en-US" sz="4800" dirty="0">
                <a:latin typeface="Aharoni" panose="02010803020104030203" pitchFamily="2" charset="-79"/>
                <a:cs typeface="Aharoni" panose="02010803020104030203" pitchFamily="2" charset="-79"/>
              </a:rPr>
              <a:t>Debt collection or litigation?</a:t>
            </a:r>
            <a:br>
              <a:rPr lang="en-US" dirty="0"/>
            </a:br>
            <a:endParaRPr lang="en-US" dirty="0"/>
          </a:p>
        </p:txBody>
      </p:sp>
    </p:spTree>
    <p:extLst>
      <p:ext uri="{BB962C8B-B14F-4D97-AF65-F5344CB8AC3E}">
        <p14:creationId xmlns:p14="http://schemas.microsoft.com/office/powerpoint/2010/main" val="1687224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75953-9963-4C9E-9DE1-D02378176B76}"/>
              </a:ext>
            </a:extLst>
          </p:cNvPr>
          <p:cNvSpPr>
            <a:spLocks noGrp="1"/>
          </p:cNvSpPr>
          <p:nvPr>
            <p:ph type="title"/>
          </p:nvPr>
        </p:nvSpPr>
        <p:spPr>
          <a:xfrm>
            <a:off x="1154954" y="973669"/>
            <a:ext cx="8825659" cy="579558"/>
          </a:xfrm>
        </p:spPr>
        <p:txBody>
          <a:bodyPr/>
          <a:lstStyle/>
          <a:p>
            <a:br>
              <a:rPr lang="en-US" sz="3200" b="1" dirty="0"/>
            </a:br>
            <a:r>
              <a:rPr lang="en-US" b="1" dirty="0"/>
              <a:t>Could a municipality utilize a lien process to assess and collect delinquent utility users?</a:t>
            </a:r>
            <a:br>
              <a:rPr lang="en-US" sz="3200" b="1" dirty="0"/>
            </a:br>
            <a:r>
              <a:rPr lang="en-US" b="1" dirty="0"/>
              <a:t>	</a:t>
            </a:r>
            <a:endParaRPr lang="en-US" dirty="0"/>
          </a:p>
        </p:txBody>
      </p:sp>
      <p:sp>
        <p:nvSpPr>
          <p:cNvPr id="3" name="Content Placeholder 2">
            <a:extLst>
              <a:ext uri="{FF2B5EF4-FFF2-40B4-BE49-F238E27FC236}">
                <a16:creationId xmlns:a16="http://schemas.microsoft.com/office/drawing/2014/main" id="{E26472AD-ED3A-428F-B740-C17462161F27}"/>
              </a:ext>
            </a:extLst>
          </p:cNvPr>
          <p:cNvSpPr>
            <a:spLocks noGrp="1"/>
          </p:cNvSpPr>
          <p:nvPr>
            <p:ph idx="1"/>
          </p:nvPr>
        </p:nvSpPr>
        <p:spPr>
          <a:xfrm>
            <a:off x="1154954" y="2603500"/>
            <a:ext cx="8825659" cy="3834878"/>
          </a:xfrm>
        </p:spPr>
        <p:txBody>
          <a:bodyPr>
            <a:noAutofit/>
          </a:bodyPr>
          <a:lstStyle/>
          <a:p>
            <a:r>
              <a:rPr lang="en-US" sz="4000" b="1" dirty="0"/>
              <a:t>We believe the answer is “yes”.</a:t>
            </a:r>
          </a:p>
          <a:p>
            <a:endParaRPr lang="en-US" sz="4000" b="1" dirty="0"/>
          </a:p>
          <a:p>
            <a:r>
              <a:rPr lang="en-US" sz="4000" b="1" dirty="0"/>
              <a:t>Question has existed about whether municipalities have the authority to so act.</a:t>
            </a:r>
            <a:br>
              <a:rPr lang="en-US" sz="4000" b="1" dirty="0"/>
            </a:br>
            <a:endParaRPr lang="en-US" sz="4000" dirty="0"/>
          </a:p>
        </p:txBody>
      </p:sp>
    </p:spTree>
    <p:extLst>
      <p:ext uri="{BB962C8B-B14F-4D97-AF65-F5344CB8AC3E}">
        <p14:creationId xmlns:p14="http://schemas.microsoft.com/office/powerpoint/2010/main" val="735231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AFA6C-775F-48E9-9CC8-F85442083DD8}"/>
              </a:ext>
            </a:extLst>
          </p:cNvPr>
          <p:cNvSpPr>
            <a:spLocks noGrp="1"/>
          </p:cNvSpPr>
          <p:nvPr>
            <p:ph type="ctrTitle"/>
          </p:nvPr>
        </p:nvSpPr>
        <p:spPr>
          <a:xfrm>
            <a:off x="1154955" y="2099732"/>
            <a:ext cx="8825658" cy="3261407"/>
          </a:xfrm>
        </p:spPr>
        <p:txBody>
          <a:bodyPr/>
          <a:lstStyle/>
          <a:p>
            <a:r>
              <a:rPr lang="en-US" sz="4000" b="1" dirty="0"/>
              <a:t>Look at the 2018 interim legislative process</a:t>
            </a:r>
            <a:br>
              <a:rPr lang="en-US" sz="4000" b="1" dirty="0"/>
            </a:br>
            <a:br>
              <a:rPr lang="en-US" sz="4000" b="1" dirty="0"/>
            </a:br>
            <a:r>
              <a:rPr lang="en-US" sz="4000" b="1" dirty="0"/>
              <a:t>Proposed legislation and result of proposed legislation</a:t>
            </a:r>
            <a:br>
              <a:rPr lang="en-US" sz="4000" b="1" dirty="0"/>
            </a:br>
            <a:endParaRPr lang="en-US" sz="4000" b="1" dirty="0"/>
          </a:p>
        </p:txBody>
      </p:sp>
    </p:spTree>
    <p:extLst>
      <p:ext uri="{BB962C8B-B14F-4D97-AF65-F5344CB8AC3E}">
        <p14:creationId xmlns:p14="http://schemas.microsoft.com/office/powerpoint/2010/main" val="24882413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AFA6C-775F-48E9-9CC8-F85442083DD8}"/>
              </a:ext>
            </a:extLst>
          </p:cNvPr>
          <p:cNvSpPr>
            <a:spLocks noGrp="1"/>
          </p:cNvSpPr>
          <p:nvPr>
            <p:ph type="ctrTitle"/>
          </p:nvPr>
        </p:nvSpPr>
        <p:spPr>
          <a:xfrm>
            <a:off x="1154955" y="2099732"/>
            <a:ext cx="8825658" cy="3349089"/>
          </a:xfrm>
        </p:spPr>
        <p:txBody>
          <a:bodyPr/>
          <a:lstStyle/>
          <a:p>
            <a:r>
              <a:rPr lang="en-US" sz="4000" b="1" dirty="0"/>
              <a:t>In light of the Legislature’s response, if one were to consider this process, it is probably good practice to consider adoption of an ordinance setting forth a lien process and effect of the process</a:t>
            </a:r>
            <a:br>
              <a:rPr lang="en-US" b="1" dirty="0"/>
            </a:br>
            <a:endParaRPr lang="en-US" sz="4000" b="1" dirty="0"/>
          </a:p>
        </p:txBody>
      </p:sp>
    </p:spTree>
    <p:extLst>
      <p:ext uri="{BB962C8B-B14F-4D97-AF65-F5344CB8AC3E}">
        <p14:creationId xmlns:p14="http://schemas.microsoft.com/office/powerpoint/2010/main" val="2332628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AFA6C-775F-48E9-9CC8-F85442083DD8}"/>
              </a:ext>
            </a:extLst>
          </p:cNvPr>
          <p:cNvSpPr>
            <a:spLocks noGrp="1"/>
          </p:cNvSpPr>
          <p:nvPr>
            <p:ph type="ctrTitle"/>
          </p:nvPr>
        </p:nvSpPr>
        <p:spPr>
          <a:xfrm>
            <a:off x="1154955" y="1265129"/>
            <a:ext cx="8825658" cy="5473873"/>
          </a:xfrm>
        </p:spPr>
        <p:txBody>
          <a:bodyPr/>
          <a:lstStyle/>
          <a:p>
            <a:r>
              <a:rPr lang="en-US" sz="3000" b="1" dirty="0"/>
              <a:t>The statutory basis for exercising such power is found in § 15-1-126 which provides</a:t>
            </a:r>
            <a:br>
              <a:rPr lang="en-US" sz="3000" b="1" dirty="0"/>
            </a:br>
            <a:r>
              <a:rPr lang="en-US" sz="3000" b="1" dirty="0"/>
              <a:t>	Every officer and employee collecting or receiving monies belonging to the city or town shall settle with the treasurer on or before the last day of each month, or as directed by the governing body, and immediately pay all money into the treasury for the benefit of the funds to which the monies belong.  If the last day of the month falls on Sunday, or a legal holiday, the payment shall be made on the next preceding business day.</a:t>
            </a:r>
            <a:br>
              <a:rPr lang="en-US" sz="3200" b="1" dirty="0"/>
            </a:br>
            <a:endParaRPr lang="en-US" sz="3200" b="1" dirty="0"/>
          </a:p>
        </p:txBody>
      </p:sp>
    </p:spTree>
    <p:extLst>
      <p:ext uri="{BB962C8B-B14F-4D97-AF65-F5344CB8AC3E}">
        <p14:creationId xmlns:p14="http://schemas.microsoft.com/office/powerpoint/2010/main" val="31974175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5B43C-00A5-47DC-B0CD-66D58807AE53}"/>
              </a:ext>
            </a:extLst>
          </p:cNvPr>
          <p:cNvSpPr>
            <a:spLocks noGrp="1"/>
          </p:cNvSpPr>
          <p:nvPr>
            <p:ph type="ctrTitle"/>
          </p:nvPr>
        </p:nvSpPr>
        <p:spPr>
          <a:xfrm>
            <a:off x="1154955" y="789140"/>
            <a:ext cx="8825658" cy="6068860"/>
          </a:xfrm>
        </p:spPr>
        <p:txBody>
          <a:bodyPr/>
          <a:lstStyle/>
          <a:p>
            <a:r>
              <a:rPr lang="en-US" sz="3600" b="1" dirty="0"/>
              <a:t>Basic considerations or questions:</a:t>
            </a:r>
            <a:br>
              <a:rPr lang="en-US" sz="3600" b="1" dirty="0"/>
            </a:br>
            <a:br>
              <a:rPr lang="en-US" sz="3600" b="1" dirty="0"/>
            </a:br>
            <a:r>
              <a:rPr lang="en-US" sz="3600" b="1" dirty="0"/>
              <a:t>What factors could be considered in determining when to assess and enforce?</a:t>
            </a:r>
            <a:br>
              <a:rPr lang="en-US" sz="3600" b="1" dirty="0"/>
            </a:br>
            <a:r>
              <a:rPr lang="en-US" sz="3600" b="1" dirty="0"/>
              <a:t>What utilities or users does a law  apply to?</a:t>
            </a:r>
            <a:br>
              <a:rPr lang="en-US" sz="3600" b="1" dirty="0"/>
            </a:br>
            <a:r>
              <a:rPr lang="en-US" sz="3600" b="1" dirty="0"/>
              <a:t>What is a “delinquent account”?</a:t>
            </a:r>
            <a:br>
              <a:rPr lang="en-US" sz="3600" b="1" dirty="0"/>
            </a:br>
            <a:r>
              <a:rPr lang="en-US" sz="3600" b="1" dirty="0"/>
              <a:t>What is the process for imposing a lien and collecting it?</a:t>
            </a:r>
            <a:br>
              <a:rPr lang="en-US" sz="3600" b="1" dirty="0"/>
            </a:br>
            <a:endParaRPr lang="en-US" sz="3600" dirty="0"/>
          </a:p>
        </p:txBody>
      </p:sp>
    </p:spTree>
    <p:extLst>
      <p:ext uri="{BB962C8B-B14F-4D97-AF65-F5344CB8AC3E}">
        <p14:creationId xmlns:p14="http://schemas.microsoft.com/office/powerpoint/2010/main" val="3159235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4AB24-9203-4D60-97F2-504D45C4F544}"/>
              </a:ext>
            </a:extLst>
          </p:cNvPr>
          <p:cNvSpPr>
            <a:spLocks noGrp="1"/>
          </p:cNvSpPr>
          <p:nvPr>
            <p:ph type="ctrTitle"/>
          </p:nvPr>
        </p:nvSpPr>
        <p:spPr/>
        <p:txBody>
          <a:bodyPr/>
          <a:lstStyle/>
          <a:p>
            <a:pPr algn="ctr"/>
            <a:r>
              <a:rPr lang="en-US" b="1" dirty="0"/>
              <a:t>Ordinance Template</a:t>
            </a:r>
            <a:br>
              <a:rPr lang="en-US" b="1" dirty="0"/>
            </a:br>
            <a:endParaRPr lang="en-US" dirty="0"/>
          </a:p>
        </p:txBody>
      </p:sp>
    </p:spTree>
    <p:extLst>
      <p:ext uri="{BB962C8B-B14F-4D97-AF65-F5344CB8AC3E}">
        <p14:creationId xmlns:p14="http://schemas.microsoft.com/office/powerpoint/2010/main" val="957869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8D7DA-A90E-44E6-A44B-162DCBBFA333}"/>
              </a:ext>
            </a:extLst>
          </p:cNvPr>
          <p:cNvSpPr>
            <a:spLocks noGrp="1"/>
          </p:cNvSpPr>
          <p:nvPr>
            <p:ph type="ctrTitle"/>
          </p:nvPr>
        </p:nvSpPr>
        <p:spPr/>
        <p:txBody>
          <a:bodyPr/>
          <a:lstStyle/>
          <a:p>
            <a:r>
              <a:rPr lang="en-US" dirty="0"/>
              <a:t>Why are liens important to municipalities?</a:t>
            </a:r>
          </a:p>
        </p:txBody>
      </p:sp>
      <p:sp>
        <p:nvSpPr>
          <p:cNvPr id="3" name="Subtitle 2">
            <a:extLst>
              <a:ext uri="{FF2B5EF4-FFF2-40B4-BE49-F238E27FC236}">
                <a16:creationId xmlns:a16="http://schemas.microsoft.com/office/drawing/2014/main" id="{D5E62D9C-316E-4364-A1A6-D85E118AF9B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9293815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E76E4-6351-4F98-9520-2DDE994C3482}"/>
              </a:ext>
            </a:extLst>
          </p:cNvPr>
          <p:cNvSpPr>
            <a:spLocks noGrp="1"/>
          </p:cNvSpPr>
          <p:nvPr>
            <p:ph type="ctrTitle"/>
          </p:nvPr>
        </p:nvSpPr>
        <p:spPr>
          <a:xfrm>
            <a:off x="1154955" y="2099733"/>
            <a:ext cx="8825658" cy="3649714"/>
          </a:xfrm>
        </p:spPr>
        <p:txBody>
          <a:bodyPr/>
          <a:lstStyle/>
          <a:p>
            <a:r>
              <a:rPr lang="en-US" sz="4000" b="1" dirty="0"/>
              <a:t>Dangerous Building Abatement</a:t>
            </a:r>
            <a:br>
              <a:rPr lang="en-US" sz="4000" b="1" dirty="0"/>
            </a:br>
            <a:r>
              <a:rPr lang="en-US" sz="4000" b="1" dirty="0"/>
              <a:t>What is being dealt with?</a:t>
            </a:r>
            <a:br>
              <a:rPr lang="en-US" sz="4000" b="1" dirty="0"/>
            </a:br>
            <a:r>
              <a:rPr lang="en-US" sz="4000" b="1" dirty="0"/>
              <a:t>	Declaration of danger, 			abatement, assessment and 	collection</a:t>
            </a:r>
            <a:br>
              <a:rPr lang="en-US" sz="4000" b="1" dirty="0"/>
            </a:br>
            <a:r>
              <a:rPr lang="en-US" sz="4000" dirty="0"/>
              <a:t>	</a:t>
            </a:r>
            <a:r>
              <a:rPr lang="en-US" sz="4000" b="1" dirty="0"/>
              <a:t>Includes lien assessment and 	foreclosure</a:t>
            </a:r>
          </a:p>
        </p:txBody>
      </p:sp>
    </p:spTree>
    <p:extLst>
      <p:ext uri="{BB962C8B-B14F-4D97-AF65-F5344CB8AC3E}">
        <p14:creationId xmlns:p14="http://schemas.microsoft.com/office/powerpoint/2010/main" val="28722586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1563D-75E3-41A5-8879-B8F9BB976602}"/>
              </a:ext>
            </a:extLst>
          </p:cNvPr>
          <p:cNvSpPr>
            <a:spLocks noGrp="1"/>
          </p:cNvSpPr>
          <p:nvPr>
            <p:ph type="ctrTitle"/>
          </p:nvPr>
        </p:nvSpPr>
        <p:spPr>
          <a:xfrm>
            <a:off x="1154955" y="2099733"/>
            <a:ext cx="8825658" cy="4539062"/>
          </a:xfrm>
        </p:spPr>
        <p:txBody>
          <a:bodyPr/>
          <a:lstStyle/>
          <a:p>
            <a:r>
              <a:rPr lang="en-US" sz="3600" dirty="0">
                <a:latin typeface="Aharoni" panose="02010803020104030203" pitchFamily="2" charset="-79"/>
                <a:cs typeface="Aharoni" panose="02010803020104030203" pitchFamily="2" charset="-79"/>
              </a:rPr>
              <a:t>Is there statutory authority to act?</a:t>
            </a:r>
            <a:br>
              <a:rPr lang="en-US" sz="3600" dirty="0">
                <a:latin typeface="Aharoni" panose="02010803020104030203" pitchFamily="2" charset="-79"/>
                <a:cs typeface="Aharoni" panose="02010803020104030203" pitchFamily="2" charset="-79"/>
              </a:rPr>
            </a:br>
            <a:r>
              <a:rPr lang="en-US" sz="3600" dirty="0">
                <a:latin typeface="Aharoni" panose="02010803020104030203" pitchFamily="2" charset="-79"/>
                <a:cs typeface="Aharoni" panose="02010803020104030203" pitchFamily="2" charset="-79"/>
              </a:rPr>
              <a:t>Yes. § 15-1-102 (a) cities and towns have the power to:</a:t>
            </a:r>
            <a:br>
              <a:rPr lang="en-US" sz="3600" dirty="0">
                <a:latin typeface="Aharoni" panose="02010803020104030203" pitchFamily="2" charset="-79"/>
                <a:cs typeface="Aharoni" panose="02010803020104030203" pitchFamily="2" charset="-79"/>
              </a:rPr>
            </a:br>
            <a:r>
              <a:rPr lang="en-US" sz="3600" dirty="0">
                <a:latin typeface="Aharoni" panose="02010803020104030203" pitchFamily="2" charset="-79"/>
                <a:cs typeface="Aharoni" panose="02010803020104030203" pitchFamily="2" charset="-79"/>
              </a:rPr>
              <a:t>		(xix)  Declare and abate nuisances and impose fines upon parties who create, continue or permit nuisances to exist;</a:t>
            </a:r>
            <a:br>
              <a:rPr lang="en-US" sz="3600" dirty="0">
                <a:latin typeface="Aharoni" panose="02010803020104030203" pitchFamily="2" charset="-79"/>
                <a:cs typeface="Aharoni" panose="02010803020104030203" pitchFamily="2" charset="-79"/>
              </a:rPr>
            </a:br>
            <a:r>
              <a:rPr lang="en-US" sz="3600" dirty="0">
                <a:latin typeface="Aharoni" panose="02010803020104030203" pitchFamily="2" charset="-79"/>
                <a:cs typeface="Aharoni" panose="02010803020104030203" pitchFamily="2" charset="-79"/>
              </a:rPr>
              <a:t>		(xxvi)  Provide for the repair, removal or destruction of any dangerous building or enclosure;</a:t>
            </a:r>
            <a:br>
              <a:rPr lang="en-US" sz="3600" dirty="0">
                <a:latin typeface="Aharoni" panose="02010803020104030203" pitchFamily="2" charset="-79"/>
                <a:cs typeface="Aharoni" panose="02010803020104030203" pitchFamily="2" charset="-79"/>
              </a:rPr>
            </a:br>
            <a:endParaRPr lang="en-US" sz="36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6137020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1CCF8-E3AD-4FCF-BA44-4A19E850324C}"/>
              </a:ext>
            </a:extLst>
          </p:cNvPr>
          <p:cNvSpPr>
            <a:spLocks noGrp="1"/>
          </p:cNvSpPr>
          <p:nvPr>
            <p:ph type="ctrTitle"/>
          </p:nvPr>
        </p:nvSpPr>
        <p:spPr>
          <a:xfrm>
            <a:off x="1154955" y="2099733"/>
            <a:ext cx="8825658" cy="4758267"/>
          </a:xfrm>
        </p:spPr>
        <p:txBody>
          <a:bodyPr/>
          <a:lstStyle/>
          <a:p>
            <a:r>
              <a:rPr lang="en-US" sz="4000" dirty="0">
                <a:latin typeface="Aharoni" panose="02010803020104030203" pitchFamily="2" charset="-79"/>
                <a:cs typeface="Aharoni" panose="02010803020104030203" pitchFamily="2" charset="-79"/>
              </a:rPr>
              <a:t>In order to adopt a lien process, it will be necessary for the municipality to adopt </a:t>
            </a:r>
            <a:r>
              <a:rPr lang="en-US" sz="4000" u="sng" dirty="0">
                <a:latin typeface="Aharoni" panose="02010803020104030203" pitchFamily="2" charset="-79"/>
                <a:cs typeface="Aharoni" panose="02010803020104030203" pitchFamily="2" charset="-79"/>
              </a:rPr>
              <a:t>The Code for the Abatement of Dangerous Buildings</a:t>
            </a:r>
            <a:br>
              <a:rPr lang="en-US" sz="4000" u="sng" dirty="0">
                <a:latin typeface="Aharoni" panose="02010803020104030203" pitchFamily="2" charset="-79"/>
                <a:cs typeface="Aharoni" panose="02010803020104030203" pitchFamily="2" charset="-79"/>
              </a:rPr>
            </a:br>
            <a:r>
              <a:rPr lang="en-US" sz="4000" dirty="0">
                <a:latin typeface="Aharoni" panose="02010803020104030203" pitchFamily="2" charset="-79"/>
                <a:cs typeface="Aharoni" panose="02010803020104030203" pitchFamily="2" charset="-79"/>
              </a:rPr>
              <a:t>This should give the town/city a good foundation for specific ordinances to fill in the enforcement process</a:t>
            </a:r>
            <a:br>
              <a:rPr lang="en-US" dirty="0"/>
            </a:br>
            <a:endParaRPr lang="en-US" dirty="0"/>
          </a:p>
        </p:txBody>
      </p:sp>
    </p:spTree>
    <p:extLst>
      <p:ext uri="{BB962C8B-B14F-4D97-AF65-F5344CB8AC3E}">
        <p14:creationId xmlns:p14="http://schemas.microsoft.com/office/powerpoint/2010/main" val="13895443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2B6D3-6327-47F8-9889-C2636C65FF59}"/>
              </a:ext>
            </a:extLst>
          </p:cNvPr>
          <p:cNvSpPr>
            <a:spLocks noGrp="1"/>
          </p:cNvSpPr>
          <p:nvPr>
            <p:ph type="ctrTitle"/>
          </p:nvPr>
        </p:nvSpPr>
        <p:spPr>
          <a:xfrm>
            <a:off x="1154955" y="2099733"/>
            <a:ext cx="8825658" cy="4964946"/>
          </a:xfrm>
        </p:spPr>
        <p:txBody>
          <a:bodyPr/>
          <a:lstStyle/>
          <a:p>
            <a:r>
              <a:rPr lang="en-US" b="1" dirty="0"/>
              <a:t>Similar questions arise in abatements regarding when action will be taken and what the lien foreclosure and assessment process could look like</a:t>
            </a:r>
            <a:br>
              <a:rPr lang="en-US" b="1" dirty="0"/>
            </a:br>
            <a:endParaRPr lang="en-US" dirty="0"/>
          </a:p>
        </p:txBody>
      </p:sp>
    </p:spTree>
    <p:extLst>
      <p:ext uri="{BB962C8B-B14F-4D97-AF65-F5344CB8AC3E}">
        <p14:creationId xmlns:p14="http://schemas.microsoft.com/office/powerpoint/2010/main" val="15522982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AC354-74BB-4B43-8367-6390A4C63C60}"/>
              </a:ext>
            </a:extLst>
          </p:cNvPr>
          <p:cNvSpPr>
            <a:spLocks noGrp="1"/>
          </p:cNvSpPr>
          <p:nvPr>
            <p:ph type="ctrTitle"/>
          </p:nvPr>
        </p:nvSpPr>
        <p:spPr>
          <a:xfrm>
            <a:off x="1154955" y="2099732"/>
            <a:ext cx="8825658" cy="3349089"/>
          </a:xfrm>
        </p:spPr>
        <p:txBody>
          <a:bodyPr/>
          <a:lstStyle/>
          <a:p>
            <a:r>
              <a:rPr lang="en-US" dirty="0">
                <a:latin typeface="Aharoni" panose="02010803020104030203" pitchFamily="2" charset="-79"/>
                <a:cs typeface="Aharoni" panose="02010803020104030203" pitchFamily="2" charset="-79"/>
              </a:rPr>
              <a:t>This means that your city/town will need to discuss and consider when to assess and when to foreclose a lien</a:t>
            </a:r>
          </a:p>
        </p:txBody>
      </p:sp>
    </p:spTree>
    <p:extLst>
      <p:ext uri="{BB962C8B-B14F-4D97-AF65-F5344CB8AC3E}">
        <p14:creationId xmlns:p14="http://schemas.microsoft.com/office/powerpoint/2010/main" val="27218197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DF9B6-6186-4671-B7D5-1D4137149277}"/>
              </a:ext>
            </a:extLst>
          </p:cNvPr>
          <p:cNvSpPr>
            <a:spLocks noGrp="1"/>
          </p:cNvSpPr>
          <p:nvPr>
            <p:ph type="ctrTitle"/>
          </p:nvPr>
        </p:nvSpPr>
        <p:spPr>
          <a:xfrm>
            <a:off x="1154955" y="1327759"/>
            <a:ext cx="8825658" cy="4972833"/>
          </a:xfrm>
        </p:spPr>
        <p:txBody>
          <a:bodyPr/>
          <a:lstStyle/>
          <a:p>
            <a:r>
              <a:rPr lang="en-US" dirty="0">
                <a:latin typeface="Aharoni" panose="02010803020104030203" pitchFamily="2" charset="-79"/>
                <a:cs typeface="Aharoni" panose="02010803020104030203" pitchFamily="2" charset="-79"/>
              </a:rPr>
              <a:t>Priority and its importance:</a:t>
            </a:r>
            <a:br>
              <a:rPr lang="en-US" dirty="0">
                <a:latin typeface="Aharoni" panose="02010803020104030203" pitchFamily="2" charset="-79"/>
                <a:cs typeface="Aharoni" panose="02010803020104030203" pitchFamily="2" charset="-79"/>
              </a:rPr>
            </a:br>
            <a:r>
              <a:rPr lang="en-US" dirty="0">
                <a:latin typeface="Aharoni" panose="02010803020104030203" pitchFamily="2" charset="-79"/>
                <a:cs typeface="Aharoni" panose="02010803020104030203" pitchFamily="2" charset="-79"/>
              </a:rPr>
              <a:t>Why the date a lien is created can be important</a:t>
            </a:r>
            <a:br>
              <a:rPr lang="en-US" dirty="0">
                <a:latin typeface="Aharoni" panose="02010803020104030203" pitchFamily="2" charset="-79"/>
                <a:cs typeface="Aharoni" panose="02010803020104030203" pitchFamily="2" charset="-79"/>
              </a:rPr>
            </a:br>
            <a:r>
              <a:rPr lang="en-US" dirty="0">
                <a:latin typeface="Aharoni" panose="02010803020104030203" pitchFamily="2" charset="-79"/>
                <a:cs typeface="Aharoni" panose="02010803020104030203" pitchFamily="2" charset="-79"/>
              </a:rPr>
              <a:t>What priority do you want to set by law?</a:t>
            </a:r>
          </a:p>
        </p:txBody>
      </p:sp>
    </p:spTree>
    <p:extLst>
      <p:ext uri="{BB962C8B-B14F-4D97-AF65-F5344CB8AC3E}">
        <p14:creationId xmlns:p14="http://schemas.microsoft.com/office/powerpoint/2010/main" val="30814591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B00DB-5085-47AB-8905-5D71B515911D}"/>
              </a:ext>
            </a:extLst>
          </p:cNvPr>
          <p:cNvSpPr>
            <a:spLocks noGrp="1"/>
          </p:cNvSpPr>
          <p:nvPr>
            <p:ph type="ctrTitle"/>
          </p:nvPr>
        </p:nvSpPr>
        <p:spPr>
          <a:xfrm>
            <a:off x="1154955" y="2099733"/>
            <a:ext cx="8825658" cy="2677648"/>
          </a:xfrm>
        </p:spPr>
        <p:txBody>
          <a:bodyPr/>
          <a:lstStyle/>
          <a:p>
            <a:pPr algn="ctr"/>
            <a:r>
              <a:rPr lang="en-US" b="1" dirty="0"/>
              <a:t>Ordinance Template</a:t>
            </a:r>
            <a:br>
              <a:rPr lang="en-US" b="1" dirty="0"/>
            </a:br>
            <a:endParaRPr lang="en-US" dirty="0"/>
          </a:p>
        </p:txBody>
      </p:sp>
    </p:spTree>
    <p:extLst>
      <p:ext uri="{BB962C8B-B14F-4D97-AF65-F5344CB8AC3E}">
        <p14:creationId xmlns:p14="http://schemas.microsoft.com/office/powerpoint/2010/main" val="24749935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BB2C9-97E9-4D5A-B28D-7EE9AA0A0E55}"/>
              </a:ext>
            </a:extLst>
          </p:cNvPr>
          <p:cNvSpPr>
            <a:spLocks noGrp="1"/>
          </p:cNvSpPr>
          <p:nvPr>
            <p:ph type="ctrTitle"/>
          </p:nvPr>
        </p:nvSpPr>
        <p:spPr>
          <a:xfrm>
            <a:off x="1154955" y="2099733"/>
            <a:ext cx="8825658" cy="3461823"/>
          </a:xfrm>
        </p:spPr>
        <p:txBody>
          <a:bodyPr/>
          <a:lstStyle/>
          <a:p>
            <a:r>
              <a:rPr lang="en-US" dirty="0">
                <a:latin typeface="Aharoni" panose="02010803020104030203" pitchFamily="2" charset="-79"/>
                <a:cs typeface="Aharoni" panose="02010803020104030203" pitchFamily="2" charset="-79"/>
              </a:rPr>
              <a:t>Questions or observations?</a:t>
            </a:r>
            <a:br>
              <a:rPr lang="en-US" dirty="0">
                <a:latin typeface="Aharoni" panose="02010803020104030203" pitchFamily="2" charset="-79"/>
                <a:cs typeface="Aharoni" panose="02010803020104030203" pitchFamily="2" charset="-79"/>
              </a:rPr>
            </a:br>
            <a:br>
              <a:rPr lang="en-US" dirty="0">
                <a:latin typeface="Aharoni" panose="02010803020104030203" pitchFamily="2" charset="-79"/>
                <a:cs typeface="Aharoni" panose="02010803020104030203" pitchFamily="2" charset="-79"/>
              </a:rPr>
            </a:br>
            <a:r>
              <a:rPr lang="en-US" dirty="0">
                <a:latin typeface="Aharoni" panose="02010803020104030203" pitchFamily="2" charset="-79"/>
                <a:cs typeface="Aharoni" panose="02010803020104030203" pitchFamily="2" charset="-79"/>
              </a:rPr>
              <a:t>Disclaimer and advice of counsel</a:t>
            </a:r>
          </a:p>
        </p:txBody>
      </p:sp>
    </p:spTree>
    <p:extLst>
      <p:ext uri="{BB962C8B-B14F-4D97-AF65-F5344CB8AC3E}">
        <p14:creationId xmlns:p14="http://schemas.microsoft.com/office/powerpoint/2010/main" val="3623838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AFA6C-775F-48E9-9CC8-F85442083DD8}"/>
              </a:ext>
            </a:extLst>
          </p:cNvPr>
          <p:cNvSpPr>
            <a:spLocks noGrp="1"/>
          </p:cNvSpPr>
          <p:nvPr>
            <p:ph type="ctrTitle"/>
          </p:nvPr>
        </p:nvSpPr>
        <p:spPr/>
        <p:txBody>
          <a:bodyPr/>
          <a:lstStyle/>
          <a:p>
            <a:r>
              <a:rPr lang="en-US" dirty="0"/>
              <a:t>A lien has been defined as a claim or charge on property for payment of some debt, obligation or duty</a:t>
            </a:r>
          </a:p>
        </p:txBody>
      </p:sp>
      <p:sp>
        <p:nvSpPr>
          <p:cNvPr id="3" name="Subtitle 2">
            <a:extLst>
              <a:ext uri="{FF2B5EF4-FFF2-40B4-BE49-F238E27FC236}">
                <a16:creationId xmlns:a16="http://schemas.microsoft.com/office/drawing/2014/main" id="{DCB66AA4-DB53-4516-83C6-3DBEE23E2FA1}"/>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661888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0F16-A743-465E-B333-63A386AC30C1}"/>
              </a:ext>
            </a:extLst>
          </p:cNvPr>
          <p:cNvSpPr>
            <a:spLocks noGrp="1"/>
          </p:cNvSpPr>
          <p:nvPr>
            <p:ph type="title"/>
          </p:nvPr>
        </p:nvSpPr>
        <p:spPr/>
        <p:txBody>
          <a:bodyPr/>
          <a:lstStyle/>
          <a:p>
            <a:r>
              <a:rPr lang="en-US" dirty="0"/>
              <a:t>Types of liens</a:t>
            </a:r>
          </a:p>
        </p:txBody>
      </p:sp>
      <p:sp>
        <p:nvSpPr>
          <p:cNvPr id="3" name="Content Placeholder 2">
            <a:extLst>
              <a:ext uri="{FF2B5EF4-FFF2-40B4-BE49-F238E27FC236}">
                <a16:creationId xmlns:a16="http://schemas.microsoft.com/office/drawing/2014/main" id="{42683FF8-19A1-42CB-87A1-029AA3E081FC}"/>
              </a:ext>
            </a:extLst>
          </p:cNvPr>
          <p:cNvSpPr>
            <a:spLocks noGrp="1"/>
          </p:cNvSpPr>
          <p:nvPr>
            <p:ph idx="1"/>
          </p:nvPr>
        </p:nvSpPr>
        <p:spPr/>
        <p:txBody>
          <a:bodyPr/>
          <a:lstStyle/>
          <a:p>
            <a:r>
              <a:rPr lang="en-US" sz="3600" dirty="0">
                <a:latin typeface="Aharoni" panose="02010803020104030203" pitchFamily="2" charset="-79"/>
                <a:cs typeface="Aharoni" panose="02010803020104030203" pitchFamily="2" charset="-79"/>
              </a:rPr>
              <a:t>Mortgages</a:t>
            </a:r>
          </a:p>
          <a:p>
            <a:r>
              <a:rPr lang="en-US" sz="3600" dirty="0">
                <a:latin typeface="Aharoni" panose="02010803020104030203" pitchFamily="2" charset="-79"/>
                <a:cs typeface="Aharoni" panose="02010803020104030203" pitchFamily="2" charset="-79"/>
              </a:rPr>
              <a:t>Mechanic’s liens</a:t>
            </a:r>
          </a:p>
          <a:p>
            <a:r>
              <a:rPr lang="en-US" sz="3600" dirty="0">
                <a:latin typeface="Aharoni" panose="02010803020104030203" pitchFamily="2" charset="-79"/>
                <a:cs typeface="Aharoni" panose="02010803020104030203" pitchFamily="2" charset="-79"/>
              </a:rPr>
              <a:t>Tax liens</a:t>
            </a:r>
          </a:p>
          <a:p>
            <a:pPr lvl="1"/>
            <a:r>
              <a:rPr lang="en-US" sz="3400" dirty="0">
                <a:latin typeface="Aharoni" panose="02010803020104030203" pitchFamily="2" charset="-79"/>
                <a:cs typeface="Aharoni" panose="02010803020104030203" pitchFamily="2" charset="-79"/>
              </a:rPr>
              <a:t> Federal, state and local</a:t>
            </a:r>
          </a:p>
          <a:p>
            <a:r>
              <a:rPr lang="en-US" sz="3600" dirty="0">
                <a:latin typeface="Aharoni" panose="02010803020104030203" pitchFamily="2" charset="-79"/>
                <a:cs typeface="Aharoni" panose="02010803020104030203" pitchFamily="2" charset="-79"/>
              </a:rPr>
              <a:t>	Special Assessment liens</a:t>
            </a:r>
          </a:p>
          <a:p>
            <a:endParaRPr lang="en-US" dirty="0"/>
          </a:p>
        </p:txBody>
      </p:sp>
    </p:spTree>
    <p:extLst>
      <p:ext uri="{BB962C8B-B14F-4D97-AF65-F5344CB8AC3E}">
        <p14:creationId xmlns:p14="http://schemas.microsoft.com/office/powerpoint/2010/main" val="3411472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0FC71-31D1-4AF3-8D36-A2491EF0A098}"/>
              </a:ext>
            </a:extLst>
          </p:cNvPr>
          <p:cNvSpPr>
            <a:spLocks noGrp="1"/>
          </p:cNvSpPr>
          <p:nvPr>
            <p:ph type="title"/>
          </p:nvPr>
        </p:nvSpPr>
        <p:spPr/>
        <p:txBody>
          <a:bodyPr/>
          <a:lstStyle/>
          <a:p>
            <a:r>
              <a:rPr lang="en-US" dirty="0"/>
              <a:t>Why are liens important?</a:t>
            </a:r>
          </a:p>
        </p:txBody>
      </p:sp>
      <p:sp>
        <p:nvSpPr>
          <p:cNvPr id="3" name="Content Placeholder 2">
            <a:extLst>
              <a:ext uri="{FF2B5EF4-FFF2-40B4-BE49-F238E27FC236}">
                <a16:creationId xmlns:a16="http://schemas.microsoft.com/office/drawing/2014/main" id="{722C51AE-75C6-4E34-9874-D9A0CDDB45F6}"/>
              </a:ext>
            </a:extLst>
          </p:cNvPr>
          <p:cNvSpPr>
            <a:spLocks noGrp="1"/>
          </p:cNvSpPr>
          <p:nvPr>
            <p:ph idx="1"/>
          </p:nvPr>
        </p:nvSpPr>
        <p:spPr/>
        <p:txBody>
          <a:bodyPr>
            <a:normAutofit fontScale="92500" lnSpcReduction="10000"/>
          </a:bodyPr>
          <a:lstStyle/>
          <a:p>
            <a:r>
              <a:rPr lang="en-US" sz="3200" b="1" dirty="0">
                <a:latin typeface="Aharoni" panose="02010803020104030203" pitchFamily="2" charset="-79"/>
                <a:cs typeface="Aharoni" panose="02010803020104030203" pitchFamily="2" charset="-79"/>
              </a:rPr>
              <a:t>Liens attach to specific property for payment or to secure payment of a debt, charge or obligation.</a:t>
            </a:r>
          </a:p>
          <a:p>
            <a:r>
              <a:rPr lang="en-US" sz="3200" b="1" dirty="0">
                <a:latin typeface="Aharoni" panose="02010803020104030203" pitchFamily="2" charset="-79"/>
                <a:cs typeface="Aharoni" panose="02010803020104030203" pitchFamily="2" charset="-79"/>
              </a:rPr>
              <a:t>This includes all type of real property – land and improvements</a:t>
            </a:r>
          </a:p>
          <a:p>
            <a:r>
              <a:rPr lang="en-US" sz="3200" b="1" dirty="0">
                <a:latin typeface="Aharoni" panose="02010803020104030203" pitchFamily="2" charset="-79"/>
                <a:cs typeface="Aharoni" panose="02010803020104030203" pitchFamily="2" charset="-79"/>
              </a:rPr>
              <a:t>Provide a specific source of payment for the debt charge or obligation</a:t>
            </a:r>
          </a:p>
          <a:p>
            <a:endParaRPr lang="en-US" sz="36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4179596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7EAFB-F953-4399-9321-A61CF111C526}"/>
              </a:ext>
            </a:extLst>
          </p:cNvPr>
          <p:cNvSpPr>
            <a:spLocks noGrp="1"/>
          </p:cNvSpPr>
          <p:nvPr>
            <p:ph type="title"/>
          </p:nvPr>
        </p:nvSpPr>
        <p:spPr/>
        <p:txBody>
          <a:bodyPr/>
          <a:lstStyle/>
          <a:p>
            <a:r>
              <a:rPr lang="en-US" dirty="0"/>
              <a:t>Why are liens important - continued?</a:t>
            </a:r>
          </a:p>
        </p:txBody>
      </p:sp>
      <p:sp>
        <p:nvSpPr>
          <p:cNvPr id="3" name="Content Placeholder 2">
            <a:extLst>
              <a:ext uri="{FF2B5EF4-FFF2-40B4-BE49-F238E27FC236}">
                <a16:creationId xmlns:a16="http://schemas.microsoft.com/office/drawing/2014/main" id="{0A752511-7D41-4043-A87A-25371801ECAA}"/>
              </a:ext>
            </a:extLst>
          </p:cNvPr>
          <p:cNvSpPr>
            <a:spLocks noGrp="1"/>
          </p:cNvSpPr>
          <p:nvPr>
            <p:ph idx="1"/>
          </p:nvPr>
        </p:nvSpPr>
        <p:spPr/>
        <p:txBody>
          <a:bodyPr>
            <a:normAutofit fontScale="92500" lnSpcReduction="20000"/>
          </a:bodyPr>
          <a:lstStyle/>
          <a:p>
            <a:r>
              <a:rPr lang="en-US" sz="3900" dirty="0">
                <a:latin typeface="Aharoni" panose="02010803020104030203" pitchFamily="2" charset="-79"/>
                <a:cs typeface="Aharoni" panose="02010803020104030203" pitchFamily="2" charset="-79"/>
              </a:rPr>
              <a:t>Permit the lienholder (creditor) to sell the property to satisfy or pay the debt, charge or obligation</a:t>
            </a:r>
          </a:p>
          <a:p>
            <a:r>
              <a:rPr lang="en-US" sz="3900" dirty="0">
                <a:latin typeface="Aharoni" panose="02010803020104030203" pitchFamily="2" charset="-79"/>
                <a:cs typeface="Aharoni" panose="02010803020104030203" pitchFamily="2" charset="-79"/>
              </a:rPr>
              <a:t>Can provide that certain lienholders receive payment over other lienholders – this is termed “lien priority” or “priority”</a:t>
            </a:r>
          </a:p>
          <a:p>
            <a:endParaRPr lang="en-US" sz="3600" dirty="0">
              <a:latin typeface="Calibri Light" panose="020F0302020204030204" pitchFamily="34" charset="0"/>
            </a:endParaRPr>
          </a:p>
        </p:txBody>
      </p:sp>
    </p:spTree>
    <p:extLst>
      <p:ext uri="{BB962C8B-B14F-4D97-AF65-F5344CB8AC3E}">
        <p14:creationId xmlns:p14="http://schemas.microsoft.com/office/powerpoint/2010/main" val="4204215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DE8CB-D430-4D34-9E78-8D11F289A4C1}"/>
              </a:ext>
            </a:extLst>
          </p:cNvPr>
          <p:cNvSpPr>
            <a:spLocks noGrp="1"/>
          </p:cNvSpPr>
          <p:nvPr>
            <p:ph type="title"/>
          </p:nvPr>
        </p:nvSpPr>
        <p:spPr/>
        <p:txBody>
          <a:bodyPr/>
          <a:lstStyle/>
          <a:p>
            <a:r>
              <a:rPr lang="en-US" dirty="0"/>
              <a:t>How are liens created ?</a:t>
            </a:r>
          </a:p>
        </p:txBody>
      </p:sp>
      <p:sp>
        <p:nvSpPr>
          <p:cNvPr id="3" name="Content Placeholder 2">
            <a:extLst>
              <a:ext uri="{FF2B5EF4-FFF2-40B4-BE49-F238E27FC236}">
                <a16:creationId xmlns:a16="http://schemas.microsoft.com/office/drawing/2014/main" id="{8099257D-B2F5-415C-A612-CAE01DA5C659}"/>
              </a:ext>
            </a:extLst>
          </p:cNvPr>
          <p:cNvSpPr>
            <a:spLocks noGrp="1"/>
          </p:cNvSpPr>
          <p:nvPr>
            <p:ph idx="1"/>
          </p:nvPr>
        </p:nvSpPr>
        <p:spPr/>
        <p:txBody>
          <a:bodyPr>
            <a:normAutofit/>
          </a:bodyPr>
          <a:lstStyle/>
          <a:p>
            <a:r>
              <a:rPr lang="en-US" sz="4400" dirty="0">
                <a:latin typeface="Aharoni" panose="02010803020104030203" pitchFamily="2" charset="-79"/>
                <a:cs typeface="Aharoni" panose="02010803020104030203" pitchFamily="2" charset="-79"/>
              </a:rPr>
              <a:t>Voluntary – a mortgage</a:t>
            </a:r>
          </a:p>
          <a:p>
            <a:r>
              <a:rPr lang="en-US" sz="4400" dirty="0">
                <a:latin typeface="Aharoni" panose="02010803020104030203" pitchFamily="2" charset="-79"/>
                <a:cs typeface="Aharoni" panose="02010803020104030203" pitchFamily="2" charset="-79"/>
              </a:rPr>
              <a:t>Involuntary/statutorily –tax liens, mechanic’s liens and oil and gas liens</a:t>
            </a:r>
          </a:p>
        </p:txBody>
      </p:sp>
    </p:spTree>
    <p:extLst>
      <p:ext uri="{BB962C8B-B14F-4D97-AF65-F5344CB8AC3E}">
        <p14:creationId xmlns:p14="http://schemas.microsoft.com/office/powerpoint/2010/main" val="3717231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0A230-8237-4C82-B541-673D0B2B6C8A}"/>
              </a:ext>
            </a:extLst>
          </p:cNvPr>
          <p:cNvSpPr>
            <a:spLocks noGrp="1"/>
          </p:cNvSpPr>
          <p:nvPr>
            <p:ph type="title"/>
          </p:nvPr>
        </p:nvSpPr>
        <p:spPr/>
        <p:txBody>
          <a:bodyPr/>
          <a:lstStyle/>
          <a:p>
            <a:r>
              <a:rPr lang="en-US" dirty="0"/>
              <a:t>What liens do:</a:t>
            </a:r>
          </a:p>
        </p:txBody>
      </p:sp>
      <p:sp>
        <p:nvSpPr>
          <p:cNvPr id="3" name="Content Placeholder 2">
            <a:extLst>
              <a:ext uri="{FF2B5EF4-FFF2-40B4-BE49-F238E27FC236}">
                <a16:creationId xmlns:a16="http://schemas.microsoft.com/office/drawing/2014/main" id="{1FFAA546-45E9-4FEA-B93F-EEF2C6CFBADA}"/>
              </a:ext>
            </a:extLst>
          </p:cNvPr>
          <p:cNvSpPr>
            <a:spLocks noGrp="1"/>
          </p:cNvSpPr>
          <p:nvPr>
            <p:ph idx="1"/>
          </p:nvPr>
        </p:nvSpPr>
        <p:spPr>
          <a:xfrm>
            <a:off x="1154954" y="2603499"/>
            <a:ext cx="8825659" cy="4254501"/>
          </a:xfrm>
        </p:spPr>
        <p:txBody>
          <a:bodyPr>
            <a:normAutofit fontScale="47500" lnSpcReduction="20000"/>
          </a:bodyPr>
          <a:lstStyle/>
          <a:p>
            <a:r>
              <a:rPr lang="en-US" sz="6500" dirty="0">
                <a:latin typeface="Aharoni" panose="02010803020104030203" pitchFamily="2" charset="-79"/>
                <a:cs typeface="Aharoni" panose="02010803020104030203" pitchFamily="2" charset="-79"/>
              </a:rPr>
              <a:t>They provide specific property as a source of payment for a charge or debt – a specific “collateral if you will</a:t>
            </a:r>
          </a:p>
          <a:p>
            <a:r>
              <a:rPr lang="en-US" sz="6500" dirty="0">
                <a:latin typeface="Aharoni" panose="02010803020104030203" pitchFamily="2" charset="-79"/>
                <a:cs typeface="Aharoni" panose="02010803020104030203" pitchFamily="2" charset="-79"/>
              </a:rPr>
              <a:t>They avoid the possibility that collection will be based on the debtor’s personal obligation to pay</a:t>
            </a:r>
          </a:p>
          <a:p>
            <a:r>
              <a:rPr lang="en-US" sz="6500" dirty="0">
                <a:latin typeface="Aharoni" panose="02010803020104030203" pitchFamily="2" charset="-79"/>
                <a:cs typeface="Aharoni" panose="02010803020104030203" pitchFamily="2" charset="-79"/>
              </a:rPr>
              <a:t>They can, in certain circumstances, provide a priority claim to payment over other lienholders</a:t>
            </a:r>
            <a:r>
              <a:rPr lang="en-US" sz="3600" dirty="0">
                <a:latin typeface="Calibri Light" panose="020F0302020204030204" pitchFamily="34" charset="0"/>
              </a:rPr>
              <a:t> </a:t>
            </a:r>
          </a:p>
          <a:p>
            <a:endParaRPr lang="en-US" dirty="0"/>
          </a:p>
        </p:txBody>
      </p:sp>
    </p:spTree>
    <p:extLst>
      <p:ext uri="{BB962C8B-B14F-4D97-AF65-F5344CB8AC3E}">
        <p14:creationId xmlns:p14="http://schemas.microsoft.com/office/powerpoint/2010/main" val="36362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61A0B98E-C091-470E-9F52-30BE7BE89A6F}"/>
              </a:ext>
            </a:extLst>
          </p:cNvPr>
          <p:cNvGraphicFramePr/>
          <p:nvPr>
            <p:extLst>
              <p:ext uri="{D42A27DB-BD31-4B8C-83A1-F6EECF244321}">
                <p14:modId xmlns:p14="http://schemas.microsoft.com/office/powerpoint/2010/main" val="361725858"/>
              </p:ext>
            </p:extLst>
          </p:nvPr>
        </p:nvGraphicFramePr>
        <p:xfrm>
          <a:off x="1154955" y="814193"/>
          <a:ext cx="8825658" cy="4972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86996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TotalTime>
  <Words>451</Words>
  <Application>Microsoft Office PowerPoint</Application>
  <PresentationFormat>Widescreen</PresentationFormat>
  <Paragraphs>49</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Aharoni</vt:lpstr>
      <vt:lpstr>Arial</vt:lpstr>
      <vt:lpstr>Calibri</vt:lpstr>
      <vt:lpstr>Calibri Light</vt:lpstr>
      <vt:lpstr>Century Gothic</vt:lpstr>
      <vt:lpstr>Wingdings 3</vt:lpstr>
      <vt:lpstr>Ion Boardroom</vt:lpstr>
      <vt:lpstr>Municipal Lien Process</vt:lpstr>
      <vt:lpstr>Why are liens important to municipalities?</vt:lpstr>
      <vt:lpstr>A lien has been defined as a claim or charge on property for payment of some debt, obligation or duty</vt:lpstr>
      <vt:lpstr>Types of liens</vt:lpstr>
      <vt:lpstr>Why are liens important?</vt:lpstr>
      <vt:lpstr>Why are liens important - continued?</vt:lpstr>
      <vt:lpstr>How are liens created ?</vt:lpstr>
      <vt:lpstr>What liens do:</vt:lpstr>
      <vt:lpstr>PowerPoint Presentation</vt:lpstr>
      <vt:lpstr>Liens are enforced by “foreclosure”  What does this mean?</vt:lpstr>
      <vt:lpstr>Utility accounts</vt:lpstr>
      <vt:lpstr>   The “Normal” Assessment and Collection Process for utility accounts:  Monthly or some term for billing  Termination of service for non-payment </vt:lpstr>
      <vt:lpstr>How do you collect arrears?   </vt:lpstr>
      <vt:lpstr> Could a municipality utilize a lien process to assess and collect delinquent utility users?  </vt:lpstr>
      <vt:lpstr>Look at the 2018 interim legislative process  Proposed legislation and result of proposed legislation </vt:lpstr>
      <vt:lpstr>In light of the Legislature’s response, if one were to consider this process, it is probably good practice to consider adoption of an ordinance setting forth a lien process and effect of the process </vt:lpstr>
      <vt:lpstr>The statutory basis for exercising such power is found in § 15-1-126 which provides  Every officer and employee collecting or receiving monies belonging to the city or town shall settle with the treasurer on or before the last day of each month, or as directed by the governing body, and immediately pay all money into the treasury for the benefit of the funds to which the monies belong.  If the last day of the month falls on Sunday, or a legal holiday, the payment shall be made on the next preceding business day. </vt:lpstr>
      <vt:lpstr>Basic considerations or questions:  What factors could be considered in determining when to assess and enforce? What utilities or users does a law  apply to? What is a “delinquent account”? What is the process for imposing a lien and collecting it? </vt:lpstr>
      <vt:lpstr>Ordinance Template </vt:lpstr>
      <vt:lpstr>Dangerous Building Abatement What is being dealt with?  Declaration of danger,    abatement, assessment and  collection  Includes lien assessment and  foreclosure</vt:lpstr>
      <vt:lpstr>Is there statutory authority to act? Yes. § 15-1-102 (a) cities and towns have the power to:   (xix)  Declare and abate nuisances and impose fines upon parties who create, continue or permit nuisances to exist;   (xxvi)  Provide for the repair, removal or destruction of any dangerous building or enclosure; </vt:lpstr>
      <vt:lpstr>In order to adopt a lien process, it will be necessary for the municipality to adopt The Code for the Abatement of Dangerous Buildings This should give the town/city a good foundation for specific ordinances to fill in the enforcement process </vt:lpstr>
      <vt:lpstr>Similar questions arise in abatements regarding when action will be taken and what the lien foreclosure and assessment process could look like </vt:lpstr>
      <vt:lpstr>This means that your city/town will need to discuss and consider when to assess and when to foreclose a lien</vt:lpstr>
      <vt:lpstr>Priority and its importance: Why the date a lien is created can be important What priority do you want to set by law?</vt:lpstr>
      <vt:lpstr>Ordinance Template </vt:lpstr>
      <vt:lpstr>Questions or observations?  Disclaimer and advice of counsel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Municipal Lien Process</dc:title>
  <dc:creator>Mark Harris</dc:creator>
  <cp:lastModifiedBy>Mark Harris</cp:lastModifiedBy>
  <cp:revision>14</cp:revision>
  <cp:lastPrinted>2019-02-15T14:53:47Z</cp:lastPrinted>
  <dcterms:created xsi:type="dcterms:W3CDTF">2019-02-13T21:24:08Z</dcterms:created>
  <dcterms:modified xsi:type="dcterms:W3CDTF">2019-02-15T16:17:38Z</dcterms:modified>
</cp:coreProperties>
</file>