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4" r:id="rId2"/>
    <p:sldId id="296" r:id="rId3"/>
    <p:sldId id="298" r:id="rId4"/>
    <p:sldId id="299" r:id="rId5"/>
    <p:sldId id="300" r:id="rId6"/>
    <p:sldId id="283" r:id="rId7"/>
    <p:sldId id="301" r:id="rId8"/>
    <p:sldId id="302" r:id="rId9"/>
    <p:sldId id="303" r:id="rId10"/>
    <p:sldId id="306" r:id="rId11"/>
    <p:sldId id="304" r:id="rId12"/>
    <p:sldId id="307" r:id="rId13"/>
    <p:sldId id="262" r:id="rId14"/>
    <p:sldId id="308" r:id="rId15"/>
    <p:sldId id="309" r:id="rId16"/>
    <p:sldId id="31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source=images&amp;cd=&amp;cad=rja&amp;uact=8&amp;ved=0ahUKEwjwu4i6tLvVAhXGg1QKHfIoD_UQjRwIBw&amp;url=http://www.betaglyph.com/start-with-why/&amp;psig=AFQjCNEtjh0rbTSr4oiBXYtLsQGQk-cZ0Q&amp;ust=15018615630137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Promotion &amp; dig deeper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68" y="2545724"/>
            <a:ext cx="3805908" cy="3778250"/>
          </a:xfrm>
        </p:spPr>
      </p:pic>
    </p:spTree>
    <p:extLst>
      <p:ext uri="{BB962C8B-B14F-4D97-AF65-F5344CB8AC3E}">
        <p14:creationId xmlns:p14="http://schemas.microsoft.com/office/powerpoint/2010/main" val="286138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Leader’s Edge Consulting </a:t>
            </a:r>
            <a:br>
              <a:rPr lang="en-US" dirty="0"/>
            </a:br>
            <a:r>
              <a:rPr lang="en-US" dirty="0"/>
              <a:t>– Golden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 I get a kick out of helping people get on with what they’re good at and excited about (Noble Selfishness)</a:t>
            </a:r>
          </a:p>
          <a:p>
            <a:r>
              <a:rPr lang="en-US" dirty="0"/>
              <a:t>HOW? Customize, explore w/ ‘fresh eyes,’ ask questions, push for action</a:t>
            </a:r>
          </a:p>
          <a:p>
            <a:r>
              <a:rPr lang="en-US" dirty="0"/>
              <a:t>WHAT? Facilitative-training, facilitating, personal coaching, training </a:t>
            </a:r>
          </a:p>
        </p:txBody>
      </p:sp>
    </p:spTree>
    <p:extLst>
      <p:ext uri="{BB962C8B-B14F-4D97-AF65-F5344CB8AC3E}">
        <p14:creationId xmlns:p14="http://schemas.microsoft.com/office/powerpoint/2010/main" val="129124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what!?!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Chinese proverb: After enlightenment comes the laundry.</a:t>
            </a:r>
          </a:p>
          <a:p>
            <a:r>
              <a:rPr lang="en-US" dirty="0"/>
              <a:t>What is 1 thing you will do as a result of this presentation?</a:t>
            </a:r>
          </a:p>
          <a:p>
            <a:r>
              <a:rPr lang="en-US" dirty="0"/>
              <a:t>Employees/managers might not do it</a:t>
            </a:r>
          </a:p>
          <a:p>
            <a:r>
              <a:rPr lang="en-US" dirty="0"/>
              <a:t>Presidents will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12" y="3284114"/>
            <a:ext cx="2526002" cy="174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3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242C4-9C11-3649-B859-EB89B5F0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 &amp;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4833-2C78-DE41-976E-77B23A0E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can find out a </a:t>
            </a:r>
            <a:r>
              <a:rPr lang="en-US" dirty="0" err="1"/>
              <a:t>heckuva</a:t>
            </a:r>
            <a:r>
              <a:rPr lang="en-US" dirty="0"/>
              <a:t> lot quickly by asking four 2-word questions</a:t>
            </a:r>
          </a:p>
          <a:p>
            <a:r>
              <a:rPr lang="en-US" dirty="0"/>
              <a:t>The matrix you receive in this workshop can be used individually or collectively as a group</a:t>
            </a:r>
          </a:p>
          <a:p>
            <a:r>
              <a:rPr lang="en-US" dirty="0"/>
              <a:t>Individuals’ examples: My career, my working relationships, my living arrangements, etc.</a:t>
            </a:r>
          </a:p>
          <a:p>
            <a:r>
              <a:rPr lang="en-US" dirty="0"/>
              <a:t>Groups’ examples: Our group cohesion, our organizational structure, our regular staff meetings, etc.</a:t>
            </a:r>
          </a:p>
          <a:p>
            <a:r>
              <a:rPr lang="en-US" dirty="0"/>
              <a:t>Start by working through the top-row assessment</a:t>
            </a:r>
          </a:p>
          <a:p>
            <a:r>
              <a:rPr lang="en-US" dirty="0"/>
              <a:t>For worthy top-row items, go straight down to produce ideas on addressing</a:t>
            </a:r>
          </a:p>
          <a:p>
            <a:r>
              <a:rPr lang="en-US" dirty="0"/>
              <a:t>This exercise is especially powerful when participants are communicating in “Rich Light” and have the mindset of “Confident Humility”</a:t>
            </a:r>
          </a:p>
        </p:txBody>
      </p:sp>
    </p:spTree>
    <p:extLst>
      <p:ext uri="{BB962C8B-B14F-4D97-AF65-F5344CB8AC3E}">
        <p14:creationId xmlns:p14="http://schemas.microsoft.com/office/powerpoint/2010/main" val="243304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C8F1D-0D38-BF46-9124-D4E4EB0F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4: Assess &amp; Address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444685-2A04-444C-85F6-68CD574BA3D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03313" y="2052638"/>
          <a:ext cx="894715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1396123808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438687029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1514892400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974197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What’s right?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What’s wrong?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What’s missing?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What’s confusing?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774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Ideas for boosting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Ideas for fixing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Ideas for inserting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Ideas for clarifying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988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35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9A0A-54E5-F640-A55B-151EE295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A&amp;A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0F9D7-3699-054C-A6BE-4AF7768B1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Each individual spend a few minutes A&amp;A a topic important to you</a:t>
            </a:r>
          </a:p>
          <a:p>
            <a:r>
              <a:rPr lang="en-US" dirty="0"/>
              <a:t>Circle the bottom-row idea most worth pursuing</a:t>
            </a:r>
          </a:p>
          <a:p>
            <a:endParaRPr lang="en-US" dirty="0"/>
          </a:p>
          <a:p>
            <a:r>
              <a:rPr lang="en-US" dirty="0"/>
              <a:t>Part 2: If you are in the room with other folks from your organization, pick a topic and quickly go through the matrix</a:t>
            </a:r>
          </a:p>
          <a:p>
            <a:r>
              <a:rPr lang="en-US" dirty="0"/>
              <a:t>Circle the bottom-low idea most worth pursuing</a:t>
            </a:r>
          </a:p>
          <a:p>
            <a:endParaRPr lang="en-US" dirty="0"/>
          </a:p>
          <a:p>
            <a:r>
              <a:rPr lang="en-US" dirty="0"/>
              <a:t>If you are the only person from your organization, do Part 2 by yourself</a:t>
            </a:r>
          </a:p>
        </p:txBody>
      </p:sp>
    </p:spTree>
    <p:extLst>
      <p:ext uri="{BB962C8B-B14F-4D97-AF65-F5344CB8AC3E}">
        <p14:creationId xmlns:p14="http://schemas.microsoft.com/office/powerpoint/2010/main" val="353032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67CA-E10E-9A49-87B9-83C69EB0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51A89-D556-D544-BE49-00968CCB6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pursuit of excellence is gratifying and healthy. The pursuit of perfection is frustrating, neurotic and a terrible waste of time.” - Edwin Bliss, broadcast journalist, writer, and educator</a:t>
            </a:r>
          </a:p>
          <a:p>
            <a:endParaRPr lang="en-US" dirty="0"/>
          </a:p>
          <a:p>
            <a:r>
              <a:rPr lang="en-US" dirty="0"/>
              <a:t>“Great minds discuss ideas; average minds discuss events; small minds discuss people.” – Eleanor Roosevelt</a:t>
            </a:r>
          </a:p>
        </p:txBody>
      </p:sp>
    </p:spTree>
    <p:extLst>
      <p:ext uri="{BB962C8B-B14F-4D97-AF65-F5344CB8AC3E}">
        <p14:creationId xmlns:p14="http://schemas.microsoft.com/office/powerpoint/2010/main" val="299281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8430-A75E-8942-AE01-4C0C7516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Powerful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2FCEA-702D-0F43-839C-BE4EEEF69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Confident Humility (IO) +</a:t>
            </a:r>
          </a:p>
          <a:p>
            <a:r>
              <a:rPr lang="en-US" dirty="0"/>
              <a:t>President’s Mindset (IO) +</a:t>
            </a:r>
          </a:p>
          <a:p>
            <a:r>
              <a:rPr lang="en-US" dirty="0"/>
              <a:t>Quadrant 2 (IO) +</a:t>
            </a:r>
          </a:p>
          <a:p>
            <a:r>
              <a:rPr lang="en-US" dirty="0"/>
              <a:t>Rich Light (RT</a:t>
            </a:r>
            <a:r>
              <a:rPr lang="en-US"/>
              <a:t>) +</a:t>
            </a:r>
            <a:endParaRPr lang="en-US" dirty="0"/>
          </a:p>
          <a:p>
            <a:r>
              <a:rPr lang="en-US" dirty="0"/>
              <a:t>Assess/Address (RT) =</a:t>
            </a:r>
          </a:p>
          <a:p>
            <a:r>
              <a:rPr lang="en-US" dirty="0"/>
              <a:t>Success &amp; Satisfaction (Noble Selfishness)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5C2C0-C96D-7F49-AE21-B95FD6D48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877" y="1264555"/>
            <a:ext cx="3939735" cy="249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94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president of your own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word game &amp;</a:t>
            </a:r>
          </a:p>
          <a:p>
            <a:r>
              <a:rPr lang="en-US" dirty="0"/>
              <a:t>A mind game</a:t>
            </a:r>
          </a:p>
          <a:p>
            <a:r>
              <a:rPr lang="en-US" dirty="0"/>
              <a:t>For some, a game changer          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2" y="2132972"/>
            <a:ext cx="3805908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7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Pillars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Noble Selfishness</a:t>
            </a:r>
          </a:p>
          <a:p>
            <a:r>
              <a:rPr lang="en-US" dirty="0"/>
              <a:t>Confident Humility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157" y="2810354"/>
            <a:ext cx="3492063" cy="26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4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vs. President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  <a:p>
            <a:r>
              <a:rPr lang="en-US" dirty="0"/>
              <a:t>Time perspective</a:t>
            </a:r>
          </a:p>
          <a:p>
            <a:r>
              <a:rPr lang="en-US" dirty="0"/>
              <a:t>Beholden to …</a:t>
            </a:r>
          </a:p>
          <a:p>
            <a:r>
              <a:rPr lang="en-US" dirty="0"/>
              <a:t>Scope</a:t>
            </a:r>
          </a:p>
          <a:p>
            <a:r>
              <a:rPr lang="en-US" dirty="0"/>
              <a:t>The amazing shift from the “just-a-downsized-project-manager” mindset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8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Doorframe ritual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612" y="1812925"/>
            <a:ext cx="8915400" cy="3777622"/>
          </a:xfrm>
        </p:spPr>
        <p:txBody>
          <a:bodyPr/>
          <a:lstStyle/>
          <a:p>
            <a:r>
              <a:rPr lang="en-US" dirty="0"/>
              <a:t>As 1-person corporations we must all …</a:t>
            </a:r>
          </a:p>
          <a:p>
            <a:r>
              <a:rPr lang="en-US" dirty="0"/>
              <a:t>ADD SIGNIFICANT VALUE</a:t>
            </a:r>
          </a:p>
          <a:p>
            <a:r>
              <a:rPr lang="en-US" dirty="0"/>
              <a:t>Why do I have this ritual?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image of door fram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image of door frame"/>
          <p:cNvSpPr>
            <a:spLocks noChangeAspect="1" noChangeArrowheads="1"/>
          </p:cNvSpPr>
          <p:nvPr/>
        </p:nvSpPr>
        <p:spPr bwMode="auto">
          <a:xfrm>
            <a:off x="273050" y="-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Image result for image of door frame"/>
          <p:cNvSpPr>
            <a:spLocks noChangeAspect="1" noChangeArrowheads="1"/>
          </p:cNvSpPr>
          <p:nvPr/>
        </p:nvSpPr>
        <p:spPr bwMode="auto">
          <a:xfrm>
            <a:off x="425450" y="-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826" y="2488630"/>
            <a:ext cx="3832023" cy="383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8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do you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060" y="2120721"/>
            <a:ext cx="8915400" cy="3777622"/>
          </a:xfrm>
        </p:spPr>
        <p:txBody>
          <a:bodyPr/>
          <a:lstStyle/>
          <a:p>
            <a:r>
              <a:rPr lang="en-US" dirty="0"/>
              <a:t>When you are at your best?</a:t>
            </a:r>
          </a:p>
          <a:p>
            <a:r>
              <a:rPr lang="en-US" dirty="0"/>
              <a:t>Adding the most value?</a:t>
            </a:r>
          </a:p>
        </p:txBody>
      </p:sp>
      <p:pic>
        <p:nvPicPr>
          <p:cNvPr id="5" name="irc_mi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064" y="1905000"/>
            <a:ext cx="5405847" cy="448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32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vs. </a:t>
            </a:r>
            <a:r>
              <a:rPr lang="en-US" sz="6000" dirty="0"/>
              <a:t>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manager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i="1" dirty="0">
                <a:sym typeface="Wingdings" panose="05000000000000000000" pitchFamily="2" charset="2"/>
              </a:rPr>
              <a:t>I help turn creative leaders’ ideas into reality</a:t>
            </a:r>
          </a:p>
          <a:p>
            <a:r>
              <a:rPr lang="en-US" dirty="0">
                <a:sym typeface="Wingdings" panose="05000000000000000000" pitchFamily="2" charset="2"/>
              </a:rPr>
              <a:t>Master scheduler </a:t>
            </a:r>
            <a:r>
              <a:rPr lang="en-US" b="1" i="1" dirty="0">
                <a:sym typeface="Wingdings" panose="05000000000000000000" pitchFamily="2" charset="2"/>
              </a:rPr>
              <a:t> I handle the details nobody else wants to</a:t>
            </a:r>
          </a:p>
          <a:p>
            <a:r>
              <a:rPr lang="en-US" dirty="0">
                <a:sym typeface="Wingdings" panose="05000000000000000000" pitchFamily="2" charset="2"/>
              </a:rPr>
              <a:t>Data warehouse manager </a:t>
            </a:r>
            <a:r>
              <a:rPr lang="en-US" b="1" i="1" dirty="0">
                <a:sym typeface="Wingdings" panose="05000000000000000000" pitchFamily="2" charset="2"/>
              </a:rPr>
              <a:t> I reveal the answers your data is hiding</a:t>
            </a:r>
          </a:p>
          <a:p>
            <a:r>
              <a:rPr lang="en-US" dirty="0">
                <a:sym typeface="Wingdings" panose="05000000000000000000" pitchFamily="2" charset="2"/>
              </a:rPr>
              <a:t>Marine Corp document technician </a:t>
            </a:r>
            <a:r>
              <a:rPr lang="en-US" b="1" i="1" dirty="0">
                <a:sym typeface="Wingdings" panose="05000000000000000000" pitchFamily="2" charset="2"/>
              </a:rPr>
              <a:t> I turn chaos into order</a:t>
            </a:r>
          </a:p>
          <a:p>
            <a:r>
              <a:rPr lang="en-US" dirty="0">
                <a:sym typeface="Wingdings" panose="05000000000000000000" pitchFamily="2" charset="2"/>
              </a:rPr>
              <a:t>Clothing store owner </a:t>
            </a:r>
            <a:r>
              <a:rPr lang="en-US" b="1" i="1" dirty="0">
                <a:sym typeface="Wingdings" panose="05000000000000000000" pitchFamily="2" charset="2"/>
              </a:rPr>
              <a:t> I help women feel good about how they look</a:t>
            </a:r>
          </a:p>
          <a:p>
            <a:r>
              <a:rPr lang="en-US" dirty="0">
                <a:sym typeface="Wingdings" panose="05000000000000000000" pitchFamily="2" charset="2"/>
              </a:rPr>
              <a:t>Assistant town manager </a:t>
            </a:r>
            <a:r>
              <a:rPr lang="en-US" b="1" i="1" dirty="0">
                <a:sym typeface="Wingdings" panose="05000000000000000000" pitchFamily="2" charset="2"/>
              </a:rPr>
              <a:t> I am an organizational mechanic</a:t>
            </a:r>
          </a:p>
          <a:p>
            <a:r>
              <a:rPr lang="en-US" dirty="0">
                <a:sym typeface="Wingdings" panose="05000000000000000000" pitchFamily="2" charset="2"/>
              </a:rPr>
              <a:t>Impact on receiver?</a:t>
            </a:r>
          </a:p>
          <a:p>
            <a:r>
              <a:rPr lang="en-US" dirty="0">
                <a:sym typeface="Wingdings" panose="05000000000000000000" pitchFamily="2" charset="2"/>
              </a:rPr>
              <a:t>Impact on sender?</a:t>
            </a:r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3193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First-draft DO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concise</a:t>
            </a:r>
          </a:p>
          <a:p>
            <a:r>
              <a:rPr lang="en-US" dirty="0"/>
              <a:t>Make it intriguing</a:t>
            </a:r>
          </a:p>
          <a:p>
            <a:r>
              <a:rPr lang="en-US" dirty="0"/>
              <a:t>Let it be expansive and freeing rather than limiting</a:t>
            </a:r>
          </a:p>
          <a:p>
            <a:r>
              <a:rPr lang="en-US" dirty="0"/>
              <a:t>Little or no reference to a job, a company, or even an industry</a:t>
            </a:r>
          </a:p>
          <a:p>
            <a:r>
              <a:rPr lang="en-US" dirty="0"/>
              <a:t>Stay away from job descriptions</a:t>
            </a:r>
          </a:p>
          <a:p>
            <a:r>
              <a:rPr lang="en-US" dirty="0"/>
              <a:t>Inspiring to you</a:t>
            </a:r>
          </a:p>
          <a:p>
            <a:r>
              <a:rPr lang="en-US" dirty="0"/>
              <a:t>Turn it into action as much as possible</a:t>
            </a:r>
          </a:p>
        </p:txBody>
      </p:sp>
    </p:spTree>
    <p:extLst>
      <p:ext uri="{BB962C8B-B14F-4D97-AF65-F5344CB8AC3E}">
        <p14:creationId xmlns:p14="http://schemas.microsoft.com/office/powerpoint/2010/main" val="98693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Golden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way to convey how you add value</a:t>
            </a:r>
          </a:p>
          <a:p>
            <a:r>
              <a:rPr lang="en-US" dirty="0"/>
              <a:t>See Simon Sinek’s TED Talk</a:t>
            </a:r>
          </a:p>
        </p:txBody>
      </p:sp>
      <p:pic>
        <p:nvPicPr>
          <p:cNvPr id="5" name="Picture 4" descr="Image result for images of simon sinek's golden circl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642" y="2781837"/>
            <a:ext cx="3915177" cy="3567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366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C8F160A75C9C479E599A94189E089E" ma:contentTypeVersion="10" ma:contentTypeDescription="Create a new document." ma:contentTypeScope="" ma:versionID="83f3d5a5e733a1eaa0ee00f7987e333d">
  <xsd:schema xmlns:xsd="http://www.w3.org/2001/XMLSchema" xmlns:xs="http://www.w3.org/2001/XMLSchema" xmlns:p="http://schemas.microsoft.com/office/2006/metadata/properties" xmlns:ns2="c6dc5fd6-1d5d-4754-8a5e-1cb89ce650d7" xmlns:ns3="d86d8e34-8ca3-40fb-86ae-c3c4feacd685" targetNamespace="http://schemas.microsoft.com/office/2006/metadata/properties" ma:root="true" ma:fieldsID="67554a6c0e72b64b146f2f40f97bf1e3" ns2:_="" ns3:_="">
    <xsd:import namespace="c6dc5fd6-1d5d-4754-8a5e-1cb89ce650d7"/>
    <xsd:import namespace="d86d8e34-8ca3-40fb-86ae-c3c4feacd6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c5fd6-1d5d-4754-8a5e-1cb89ce650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6d8e34-8ca3-40fb-86ae-c3c4feacd6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66B786-E172-40E0-AB95-F48DD7A2767E}"/>
</file>

<file path=customXml/itemProps2.xml><?xml version="1.0" encoding="utf-8"?>
<ds:datastoreItem xmlns:ds="http://schemas.openxmlformats.org/officeDocument/2006/customXml" ds:itemID="{A586D360-69E4-4D5A-98D0-3F780184CA9D}"/>
</file>

<file path=customXml/itemProps3.xml><?xml version="1.0" encoding="utf-8"?>
<ds:datastoreItem xmlns:ds="http://schemas.openxmlformats.org/officeDocument/2006/customXml" ds:itemID="{3A9BB585-3C4E-4B02-862F-B79A2ABF70C0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8461</TotalTime>
  <Words>630</Words>
  <Application>Microsoft Macintosh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</vt:lpstr>
      <vt:lpstr>Wingdings 3</vt:lpstr>
      <vt:lpstr>Wisp</vt:lpstr>
      <vt:lpstr>Promotion &amp; dig deeper</vt:lpstr>
      <vt:lpstr>Being president of your own career</vt:lpstr>
      <vt:lpstr>2 Pillars</vt:lpstr>
      <vt:lpstr>Employee vs. President mindset</vt:lpstr>
      <vt:lpstr>Doorframe ritual</vt:lpstr>
      <vt:lpstr>What do you DO …</vt:lpstr>
      <vt:lpstr>do vs. DO</vt:lpstr>
      <vt:lpstr>First-draft DO Statements</vt:lpstr>
      <vt:lpstr>The Golden Circle</vt:lpstr>
      <vt:lpstr>Leader’s Edge Consulting  – Golden Circle</vt:lpstr>
      <vt:lpstr>So what!?!</vt:lpstr>
      <vt:lpstr>Assess &amp; Address</vt:lpstr>
      <vt:lpstr>4: Assess &amp; Address</vt:lpstr>
      <vt:lpstr>A&amp;A exercise</vt:lpstr>
      <vt:lpstr>Final quotations</vt:lpstr>
      <vt:lpstr>Powerful equation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&amp; Courage</dc:title>
  <dc:creator>GREGG A PIBURN</dc:creator>
  <cp:lastModifiedBy>GREGG A PIBURN</cp:lastModifiedBy>
  <cp:revision>48</cp:revision>
  <dcterms:created xsi:type="dcterms:W3CDTF">2016-05-04T22:11:54Z</dcterms:created>
  <dcterms:modified xsi:type="dcterms:W3CDTF">2018-12-28T22:36:24Z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0x010100EAC8F160A75C9C479E599A94189E089E</vt:lpwstr>
  </property>
</Properties>
</file>