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sldIdLst>
    <p:sldId id="276" r:id="rId6"/>
    <p:sldId id="258" r:id="rId7"/>
    <p:sldId id="259" r:id="rId8"/>
    <p:sldId id="260" r:id="rId9"/>
    <p:sldId id="262" r:id="rId10"/>
    <p:sldId id="283" r:id="rId11"/>
    <p:sldId id="290" r:id="rId12"/>
    <p:sldId id="263" r:id="rId13"/>
    <p:sldId id="289" r:id="rId14"/>
    <p:sldId id="274" r:id="rId15"/>
    <p:sldId id="266" r:id="rId16"/>
    <p:sldId id="284" r:id="rId17"/>
    <p:sldId id="287" r:id="rId18"/>
    <p:sldId id="286" r:id="rId19"/>
    <p:sldId id="277" r:id="rId20"/>
  </p:sldIdLst>
  <p:sldSz cx="12192000" cy="6858000"/>
  <p:notesSz cx="7010400" cy="120396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1" autoAdjust="0"/>
    <p:restoredTop sz="79841" autoAdjust="0"/>
  </p:normalViewPr>
  <p:slideViewPr>
    <p:cSldViewPr snapToGrid="0">
      <p:cViewPr varScale="1">
        <p:scale>
          <a:sx n="57" d="100"/>
          <a:sy n="57" d="100"/>
        </p:scale>
        <p:origin x="1218" y="78"/>
      </p:cViewPr>
      <p:guideLst/>
    </p:cSldViewPr>
  </p:slideViewPr>
  <p:notesTextViewPr>
    <p:cViewPr>
      <p:scale>
        <a:sx n="1" d="1"/>
        <a:sy n="1" d="1"/>
      </p:scale>
      <p:origin x="0" y="-456"/>
    </p:cViewPr>
  </p:notesTextViewPr>
  <p:sorterViewPr>
    <p:cViewPr>
      <p:scale>
        <a:sx n="100" d="100"/>
        <a:sy n="100" d="100"/>
      </p:scale>
      <p:origin x="0" y="-1262"/>
    </p:cViewPr>
  </p:sorterViewPr>
  <p:notesViewPr>
    <p:cSldViewPr snapToGrid="0">
      <p:cViewPr varScale="1">
        <p:scale>
          <a:sx n="66" d="100"/>
          <a:sy n="66" d="100"/>
        </p:scale>
        <p:origin x="426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CBF26C-61FA-4565-BB1F-D7FC3797AEA2}" type="doc">
      <dgm:prSet loTypeId="urn:microsoft.com/office/officeart/2005/8/layout/cycle2" loCatId="cycle" qsTypeId="urn:microsoft.com/office/officeart/2005/8/quickstyle/simple1" qsCatId="simple" csTypeId="urn:microsoft.com/office/officeart/2005/8/colors/accent5_5" csCatId="accent5" phldr="1"/>
      <dgm:spPr/>
      <dgm:t>
        <a:bodyPr/>
        <a:lstStyle/>
        <a:p>
          <a:endParaRPr lang="en-US"/>
        </a:p>
      </dgm:t>
    </dgm:pt>
    <dgm:pt modelId="{4B98D962-AA09-4DCA-8B58-5EC73764CBEB}">
      <dgm:prSet phldrT="[Text]" custT="1"/>
      <dgm:spPr/>
      <dgm:t>
        <a:bodyPr/>
        <a:lstStyle/>
        <a:p>
          <a:r>
            <a:rPr lang="en-US" sz="1600" b="1" dirty="0"/>
            <a:t>MEDIA</a:t>
          </a:r>
        </a:p>
        <a:p>
          <a:r>
            <a:rPr lang="en-US" sz="1600" b="1" dirty="0"/>
            <a:t>COMM</a:t>
          </a:r>
          <a:endParaRPr lang="en-US" sz="1400" b="1" dirty="0"/>
        </a:p>
      </dgm:t>
    </dgm:pt>
    <dgm:pt modelId="{DE591BFB-252B-4AB8-9264-2B00FDA64086}" type="parTrans" cxnId="{C22891ED-0279-429E-A16B-74DB3877E89E}">
      <dgm:prSet/>
      <dgm:spPr/>
      <dgm:t>
        <a:bodyPr/>
        <a:lstStyle/>
        <a:p>
          <a:endParaRPr lang="en-US"/>
        </a:p>
      </dgm:t>
    </dgm:pt>
    <dgm:pt modelId="{43D697A7-B7B6-4183-A0BE-573EF3FC930B}" type="sibTrans" cxnId="{C22891ED-0279-429E-A16B-74DB3877E89E}">
      <dgm:prSet/>
      <dgm:spPr/>
      <dgm:t>
        <a:bodyPr/>
        <a:lstStyle/>
        <a:p>
          <a:endParaRPr lang="en-US" dirty="0"/>
        </a:p>
      </dgm:t>
    </dgm:pt>
    <dgm:pt modelId="{EDBB8269-BB99-476F-B07D-AC3488B75903}">
      <dgm:prSet phldrT="[Text]" custT="1"/>
      <dgm:spPr/>
      <dgm:t>
        <a:bodyPr/>
        <a:lstStyle/>
        <a:p>
          <a:r>
            <a:rPr lang="en-US" sz="1600" b="1" baseline="0" dirty="0"/>
            <a:t>BUSINESS</a:t>
          </a:r>
        </a:p>
      </dgm:t>
    </dgm:pt>
    <dgm:pt modelId="{F89BFAE3-72AA-4D2E-BF9B-0B14D762791F}" type="parTrans" cxnId="{E16F9C60-015F-428F-A85C-2CAA08B92B49}">
      <dgm:prSet/>
      <dgm:spPr/>
      <dgm:t>
        <a:bodyPr/>
        <a:lstStyle/>
        <a:p>
          <a:endParaRPr lang="en-US"/>
        </a:p>
      </dgm:t>
    </dgm:pt>
    <dgm:pt modelId="{7E00FF1F-3E0A-4A8C-8EE8-48B158B0D946}" type="sibTrans" cxnId="{E16F9C60-015F-428F-A85C-2CAA08B92B49}">
      <dgm:prSet/>
      <dgm:spPr/>
      <dgm:t>
        <a:bodyPr/>
        <a:lstStyle/>
        <a:p>
          <a:endParaRPr lang="en-US" dirty="0"/>
        </a:p>
      </dgm:t>
    </dgm:pt>
    <dgm:pt modelId="{792C622A-D442-4E2D-8998-B255A3AD5007}">
      <dgm:prSet phldrT="[Text]" custT="1"/>
      <dgm:spPr/>
      <dgm:t>
        <a:bodyPr/>
        <a:lstStyle/>
        <a:p>
          <a:r>
            <a:rPr lang="en-US" sz="1800" b="1" dirty="0"/>
            <a:t>FAITH</a:t>
          </a:r>
        </a:p>
        <a:p>
          <a:r>
            <a:rPr lang="en-US" sz="1800" b="1" dirty="0"/>
            <a:t>BASED</a:t>
          </a:r>
        </a:p>
      </dgm:t>
    </dgm:pt>
    <dgm:pt modelId="{01B786C2-E58E-4DAE-B2F6-414DD887E537}" type="parTrans" cxnId="{C776AE76-8989-4EF5-ABE3-4935AC1B46CB}">
      <dgm:prSet/>
      <dgm:spPr/>
      <dgm:t>
        <a:bodyPr/>
        <a:lstStyle/>
        <a:p>
          <a:endParaRPr lang="en-US"/>
        </a:p>
      </dgm:t>
    </dgm:pt>
    <dgm:pt modelId="{E944F8B5-DB8E-4023-9352-87CAD34551D0}" type="sibTrans" cxnId="{C776AE76-8989-4EF5-ABE3-4935AC1B46CB}">
      <dgm:prSet/>
      <dgm:spPr/>
      <dgm:t>
        <a:bodyPr/>
        <a:lstStyle/>
        <a:p>
          <a:endParaRPr lang="en-US" dirty="0"/>
        </a:p>
      </dgm:t>
    </dgm:pt>
    <dgm:pt modelId="{575C4EA9-4B70-4525-B606-37598187460E}">
      <dgm:prSet phldrT="[Text]" custT="1"/>
      <dgm:spPr/>
      <dgm:t>
        <a:bodyPr/>
        <a:lstStyle/>
        <a:p>
          <a:r>
            <a:rPr lang="en-US" sz="1100" b="1" dirty="0"/>
            <a:t>EDUCATION</a:t>
          </a:r>
        </a:p>
        <a:p>
          <a:r>
            <a:rPr lang="en-US" sz="1100" b="1" dirty="0"/>
            <a:t>(K-12)</a:t>
          </a:r>
        </a:p>
      </dgm:t>
    </dgm:pt>
    <dgm:pt modelId="{AD25F928-57F3-4162-BCE5-A073C5B13CD9}" type="parTrans" cxnId="{CEE59FCA-4286-4C36-BC68-34EDC267F3F8}">
      <dgm:prSet/>
      <dgm:spPr/>
      <dgm:t>
        <a:bodyPr/>
        <a:lstStyle/>
        <a:p>
          <a:endParaRPr lang="en-US"/>
        </a:p>
      </dgm:t>
    </dgm:pt>
    <dgm:pt modelId="{539C1727-1271-46C3-BC59-2988E953274B}" type="sibTrans" cxnId="{CEE59FCA-4286-4C36-BC68-34EDC267F3F8}">
      <dgm:prSet/>
      <dgm:spPr/>
      <dgm:t>
        <a:bodyPr/>
        <a:lstStyle/>
        <a:p>
          <a:endParaRPr lang="en-US" dirty="0"/>
        </a:p>
      </dgm:t>
    </dgm:pt>
    <dgm:pt modelId="{F019DE9C-E70A-408A-993D-EDA5622ADCA3}">
      <dgm:prSet phldrT="[Text]" custT="1"/>
      <dgm:spPr/>
      <dgm:t>
        <a:bodyPr/>
        <a:lstStyle/>
        <a:p>
          <a:r>
            <a:rPr lang="en-US" sz="1400" b="1" dirty="0"/>
            <a:t>HOMELESS</a:t>
          </a:r>
        </a:p>
      </dgm:t>
    </dgm:pt>
    <dgm:pt modelId="{845E64B6-1FAA-4B53-A7D6-211565616444}" type="parTrans" cxnId="{A0B155AB-6246-4D02-8247-5D77B2AB9C18}">
      <dgm:prSet/>
      <dgm:spPr/>
      <dgm:t>
        <a:bodyPr/>
        <a:lstStyle/>
        <a:p>
          <a:endParaRPr lang="en-US"/>
        </a:p>
      </dgm:t>
    </dgm:pt>
    <dgm:pt modelId="{438CABB9-4DA7-44FD-8DB5-9DE31997ABDC}" type="sibTrans" cxnId="{A0B155AB-6246-4D02-8247-5D77B2AB9C18}">
      <dgm:prSet/>
      <dgm:spPr/>
      <dgm:t>
        <a:bodyPr/>
        <a:lstStyle/>
        <a:p>
          <a:endParaRPr lang="en-US" dirty="0"/>
        </a:p>
      </dgm:t>
    </dgm:pt>
    <dgm:pt modelId="{49C84788-B8AB-41DD-93BB-843461DCEA5D}">
      <dgm:prSet custT="1"/>
      <dgm:spPr/>
      <dgm:t>
        <a:bodyPr/>
        <a:lstStyle/>
        <a:p>
          <a:r>
            <a:rPr lang="en-US" sz="1400" b="1" dirty="0"/>
            <a:t>VETERANS</a:t>
          </a:r>
        </a:p>
      </dgm:t>
    </dgm:pt>
    <dgm:pt modelId="{6E80019D-7669-4DB8-B955-12339894AEA7}" type="parTrans" cxnId="{4D3C3C10-DA48-4ABC-BAF6-3799712AFBAF}">
      <dgm:prSet/>
      <dgm:spPr/>
      <dgm:t>
        <a:bodyPr/>
        <a:lstStyle/>
        <a:p>
          <a:endParaRPr lang="en-US"/>
        </a:p>
      </dgm:t>
    </dgm:pt>
    <dgm:pt modelId="{0C30D0FE-FB4D-4550-A987-5CBA17DDC831}" type="sibTrans" cxnId="{4D3C3C10-DA48-4ABC-BAF6-3799712AFBAF}">
      <dgm:prSet/>
      <dgm:spPr/>
      <dgm:t>
        <a:bodyPr/>
        <a:lstStyle/>
        <a:p>
          <a:endParaRPr lang="en-US" dirty="0"/>
        </a:p>
      </dgm:t>
    </dgm:pt>
    <dgm:pt modelId="{A09B65AD-7045-4705-87ED-D8A2EE7488A3}">
      <dgm:prSet custT="1"/>
      <dgm:spPr/>
      <dgm:t>
        <a:bodyPr/>
        <a:lstStyle/>
        <a:p>
          <a:r>
            <a:rPr lang="en-US" sz="1400" b="1" dirty="0"/>
            <a:t>GROUP</a:t>
          </a:r>
        </a:p>
        <a:p>
          <a:r>
            <a:rPr lang="en-US" sz="1400" b="1" dirty="0"/>
            <a:t>QUARTERS</a:t>
          </a:r>
        </a:p>
      </dgm:t>
    </dgm:pt>
    <dgm:pt modelId="{74D5EBD1-5A64-44D7-81B2-FFE4EF40C266}" type="parTrans" cxnId="{F7035ACA-34D8-487F-A493-259918BB86B6}">
      <dgm:prSet/>
      <dgm:spPr/>
      <dgm:t>
        <a:bodyPr/>
        <a:lstStyle/>
        <a:p>
          <a:endParaRPr lang="en-US"/>
        </a:p>
      </dgm:t>
    </dgm:pt>
    <dgm:pt modelId="{12502A11-B0C5-4007-AE83-9ECBEA066D18}" type="sibTrans" cxnId="{F7035ACA-34D8-487F-A493-259918BB86B6}">
      <dgm:prSet/>
      <dgm:spPr/>
      <dgm:t>
        <a:bodyPr/>
        <a:lstStyle/>
        <a:p>
          <a:endParaRPr lang="en-US" dirty="0"/>
        </a:p>
      </dgm:t>
    </dgm:pt>
    <dgm:pt modelId="{E9AB290B-B822-4EBB-B531-76EFDEDE230D}">
      <dgm:prSet custT="1"/>
      <dgm:spPr/>
      <dgm:t>
        <a:bodyPr/>
        <a:lstStyle/>
        <a:p>
          <a:r>
            <a:rPr lang="en-US" sz="1200" b="1" dirty="0"/>
            <a:t>EX-OFFENDER</a:t>
          </a:r>
        </a:p>
      </dgm:t>
    </dgm:pt>
    <dgm:pt modelId="{A99536B0-65E6-4005-B677-768EB833BB52}" type="parTrans" cxnId="{284FD528-FCD1-42C9-8436-33F9DAE25F3A}">
      <dgm:prSet/>
      <dgm:spPr/>
      <dgm:t>
        <a:bodyPr/>
        <a:lstStyle/>
        <a:p>
          <a:endParaRPr lang="en-US"/>
        </a:p>
      </dgm:t>
    </dgm:pt>
    <dgm:pt modelId="{877F43F5-BBAA-4A34-88FF-6EB934C71E82}" type="sibTrans" cxnId="{284FD528-FCD1-42C9-8436-33F9DAE25F3A}">
      <dgm:prSet/>
      <dgm:spPr/>
      <dgm:t>
        <a:bodyPr/>
        <a:lstStyle/>
        <a:p>
          <a:endParaRPr lang="en-US" dirty="0"/>
        </a:p>
      </dgm:t>
    </dgm:pt>
    <dgm:pt modelId="{D0931A31-5BC8-4034-BBC9-09B455DD460C}">
      <dgm:prSet custT="1"/>
      <dgm:spPr/>
      <dgm:t>
        <a:bodyPr/>
        <a:lstStyle/>
        <a:p>
          <a:r>
            <a:rPr lang="en-US" sz="1000" b="1" dirty="0"/>
            <a:t>RECRUITING</a:t>
          </a:r>
        </a:p>
      </dgm:t>
    </dgm:pt>
    <dgm:pt modelId="{11968203-208F-4D52-994D-014735D4AFBB}" type="parTrans" cxnId="{AADE9D47-C226-4477-BC53-BABBDF57D1E9}">
      <dgm:prSet/>
      <dgm:spPr/>
      <dgm:t>
        <a:bodyPr/>
        <a:lstStyle/>
        <a:p>
          <a:endParaRPr lang="en-US"/>
        </a:p>
      </dgm:t>
    </dgm:pt>
    <dgm:pt modelId="{108FD213-F008-4CFB-83C1-F93379CCAC87}" type="sibTrans" cxnId="{AADE9D47-C226-4477-BC53-BABBDF57D1E9}">
      <dgm:prSet/>
      <dgm:spPr/>
      <dgm:t>
        <a:bodyPr/>
        <a:lstStyle/>
        <a:p>
          <a:endParaRPr lang="en-US" dirty="0"/>
        </a:p>
      </dgm:t>
    </dgm:pt>
    <dgm:pt modelId="{6C134110-B58D-4098-BFE6-9D5EE6FEAF03}">
      <dgm:prSet custT="1"/>
      <dgm:spPr/>
      <dgm:t>
        <a:bodyPr/>
        <a:lstStyle/>
        <a:p>
          <a:endParaRPr lang="en-US" sz="1400" b="1" dirty="0"/>
        </a:p>
        <a:p>
          <a:endParaRPr lang="en-US" sz="1400" b="1" dirty="0"/>
        </a:p>
        <a:p>
          <a:r>
            <a:rPr lang="en-US" sz="1000" b="1" dirty="0"/>
            <a:t>IMMIGRANT</a:t>
          </a:r>
        </a:p>
        <a:p>
          <a:endParaRPr lang="en-US" sz="1400" b="1" dirty="0"/>
        </a:p>
        <a:p>
          <a:endParaRPr lang="en-US" sz="800" dirty="0"/>
        </a:p>
      </dgm:t>
    </dgm:pt>
    <dgm:pt modelId="{E676FDD7-FBD3-480C-8A02-4EBD4ACAC03F}" type="parTrans" cxnId="{F55DB17C-48FC-46C5-A5D8-7B69A854F117}">
      <dgm:prSet/>
      <dgm:spPr/>
      <dgm:t>
        <a:bodyPr/>
        <a:lstStyle/>
        <a:p>
          <a:endParaRPr lang="en-US"/>
        </a:p>
      </dgm:t>
    </dgm:pt>
    <dgm:pt modelId="{6BC5CE10-6D5B-4903-9CE8-9C6E856E0403}" type="sibTrans" cxnId="{F55DB17C-48FC-46C5-A5D8-7B69A854F117}">
      <dgm:prSet/>
      <dgm:spPr/>
      <dgm:t>
        <a:bodyPr/>
        <a:lstStyle/>
        <a:p>
          <a:endParaRPr lang="en-US" dirty="0"/>
        </a:p>
      </dgm:t>
    </dgm:pt>
    <dgm:pt modelId="{3A52349D-2C9D-41AF-9097-E847C69078BB}">
      <dgm:prSet custT="1"/>
      <dgm:spPr/>
      <dgm:t>
        <a:bodyPr/>
        <a:lstStyle/>
        <a:p>
          <a:r>
            <a:rPr lang="en-US" sz="1000" b="1" dirty="0"/>
            <a:t>COMMUNITY </a:t>
          </a:r>
        </a:p>
        <a:p>
          <a:r>
            <a:rPr lang="en-US" sz="1000" b="1" dirty="0"/>
            <a:t>ORG</a:t>
          </a:r>
        </a:p>
      </dgm:t>
    </dgm:pt>
    <dgm:pt modelId="{8AED4ABF-1482-40F7-8748-5E68DFA747A1}" type="parTrans" cxnId="{A3F6C82D-73E1-43BD-8DFF-54FB58B6D728}">
      <dgm:prSet/>
      <dgm:spPr/>
      <dgm:t>
        <a:bodyPr/>
        <a:lstStyle/>
        <a:p>
          <a:endParaRPr lang="en-US"/>
        </a:p>
      </dgm:t>
    </dgm:pt>
    <dgm:pt modelId="{5019A837-4388-42B8-8D1F-C57B377DA4D4}" type="sibTrans" cxnId="{A3F6C82D-73E1-43BD-8DFF-54FB58B6D728}">
      <dgm:prSet/>
      <dgm:spPr/>
      <dgm:t>
        <a:bodyPr/>
        <a:lstStyle/>
        <a:p>
          <a:endParaRPr lang="en-US" dirty="0"/>
        </a:p>
      </dgm:t>
    </dgm:pt>
    <dgm:pt modelId="{10E5D6CF-3CFA-49FD-94AF-EC84D82FE726}" type="pres">
      <dgm:prSet presAssocID="{0ECBF26C-61FA-4565-BB1F-D7FC3797AEA2}" presName="cycle" presStyleCnt="0">
        <dgm:presLayoutVars>
          <dgm:dir/>
          <dgm:resizeHandles val="exact"/>
        </dgm:presLayoutVars>
      </dgm:prSet>
      <dgm:spPr/>
    </dgm:pt>
    <dgm:pt modelId="{AA437BEB-FBA3-40F6-9039-ADC5383EE8FD}" type="pres">
      <dgm:prSet presAssocID="{4B98D962-AA09-4DCA-8B58-5EC73764CBEB}" presName="node" presStyleLbl="node1" presStyleIdx="0" presStyleCnt="11" custScaleX="141276" custScaleY="143394">
        <dgm:presLayoutVars>
          <dgm:bulletEnabled val="1"/>
        </dgm:presLayoutVars>
      </dgm:prSet>
      <dgm:spPr/>
    </dgm:pt>
    <dgm:pt modelId="{809B5EA7-A06C-4C29-BA9B-F6F9C847B4B6}" type="pres">
      <dgm:prSet presAssocID="{43D697A7-B7B6-4183-A0BE-573EF3FC930B}" presName="sibTrans" presStyleLbl="sibTrans2D1" presStyleIdx="0" presStyleCnt="11"/>
      <dgm:spPr/>
    </dgm:pt>
    <dgm:pt modelId="{B6EFAF7B-FAF9-4FCF-8835-130C581A7757}" type="pres">
      <dgm:prSet presAssocID="{43D697A7-B7B6-4183-A0BE-573EF3FC930B}" presName="connectorText" presStyleLbl="sibTrans2D1" presStyleIdx="0" presStyleCnt="11"/>
      <dgm:spPr/>
    </dgm:pt>
    <dgm:pt modelId="{9726640A-790B-4733-A5E6-C5FB8C4E644F}" type="pres">
      <dgm:prSet presAssocID="{EDBB8269-BB99-476F-B07D-AC3488B75903}" presName="node" presStyleLbl="node1" presStyleIdx="1" presStyleCnt="11" custScaleX="178517" custScaleY="162402">
        <dgm:presLayoutVars>
          <dgm:bulletEnabled val="1"/>
        </dgm:presLayoutVars>
      </dgm:prSet>
      <dgm:spPr/>
    </dgm:pt>
    <dgm:pt modelId="{FDF80124-9768-4664-8F70-379FE3FCEDD3}" type="pres">
      <dgm:prSet presAssocID="{7E00FF1F-3E0A-4A8C-8EE8-48B158B0D946}" presName="sibTrans" presStyleLbl="sibTrans2D1" presStyleIdx="1" presStyleCnt="11"/>
      <dgm:spPr/>
    </dgm:pt>
    <dgm:pt modelId="{D247B49E-184D-430A-B4F4-20E08539B6C9}" type="pres">
      <dgm:prSet presAssocID="{7E00FF1F-3E0A-4A8C-8EE8-48B158B0D946}" presName="connectorText" presStyleLbl="sibTrans2D1" presStyleIdx="1" presStyleCnt="11"/>
      <dgm:spPr/>
    </dgm:pt>
    <dgm:pt modelId="{957B2EE5-4B47-4C01-8DAE-7497F777A7E2}" type="pres">
      <dgm:prSet presAssocID="{3A52349D-2C9D-41AF-9097-E847C69078BB}" presName="node" presStyleLbl="node1" presStyleIdx="2" presStyleCnt="11" custScaleX="149387" custScaleY="115173">
        <dgm:presLayoutVars>
          <dgm:bulletEnabled val="1"/>
        </dgm:presLayoutVars>
      </dgm:prSet>
      <dgm:spPr/>
    </dgm:pt>
    <dgm:pt modelId="{68FF09AC-417A-4865-95D5-C59996FB6CA4}" type="pres">
      <dgm:prSet presAssocID="{5019A837-4388-42B8-8D1F-C57B377DA4D4}" presName="sibTrans" presStyleLbl="sibTrans2D1" presStyleIdx="2" presStyleCnt="11"/>
      <dgm:spPr/>
    </dgm:pt>
    <dgm:pt modelId="{3C32A34A-DCFB-4C10-8D8A-F90E3C738122}" type="pres">
      <dgm:prSet presAssocID="{5019A837-4388-42B8-8D1F-C57B377DA4D4}" presName="connectorText" presStyleLbl="sibTrans2D1" presStyleIdx="2" presStyleCnt="11"/>
      <dgm:spPr/>
    </dgm:pt>
    <dgm:pt modelId="{C4AEFDF3-E683-40D3-8643-829092ED7DAB}" type="pres">
      <dgm:prSet presAssocID="{E9AB290B-B822-4EBB-B531-76EFDEDE230D}" presName="node" presStyleLbl="node1" presStyleIdx="3" presStyleCnt="11" custScaleX="160229" custScaleY="149387">
        <dgm:presLayoutVars>
          <dgm:bulletEnabled val="1"/>
        </dgm:presLayoutVars>
      </dgm:prSet>
      <dgm:spPr/>
    </dgm:pt>
    <dgm:pt modelId="{1EF36796-8662-4964-B255-2A3340B80B24}" type="pres">
      <dgm:prSet presAssocID="{877F43F5-BBAA-4A34-88FF-6EB934C71E82}" presName="sibTrans" presStyleLbl="sibTrans2D1" presStyleIdx="3" presStyleCnt="11"/>
      <dgm:spPr/>
    </dgm:pt>
    <dgm:pt modelId="{70FA2CFF-CCD2-480E-AA5F-B0A40661A47A}" type="pres">
      <dgm:prSet presAssocID="{877F43F5-BBAA-4A34-88FF-6EB934C71E82}" presName="connectorText" presStyleLbl="sibTrans2D1" presStyleIdx="3" presStyleCnt="11"/>
      <dgm:spPr/>
    </dgm:pt>
    <dgm:pt modelId="{7584DBC7-AF22-4101-A0B2-790B0ADB8CA0}" type="pres">
      <dgm:prSet presAssocID="{792C622A-D442-4E2D-8998-B255A3AD5007}" presName="node" presStyleLbl="node1" presStyleIdx="4" presStyleCnt="11" custScaleX="149387" custScaleY="149387">
        <dgm:presLayoutVars>
          <dgm:bulletEnabled val="1"/>
        </dgm:presLayoutVars>
      </dgm:prSet>
      <dgm:spPr/>
    </dgm:pt>
    <dgm:pt modelId="{2FEDDD31-033F-4D2E-A687-DE02AC608F9F}" type="pres">
      <dgm:prSet presAssocID="{E944F8B5-DB8E-4023-9352-87CAD34551D0}" presName="sibTrans" presStyleLbl="sibTrans2D1" presStyleIdx="4" presStyleCnt="11"/>
      <dgm:spPr/>
    </dgm:pt>
    <dgm:pt modelId="{993854BC-B124-43A8-B1FB-518F38EF7F26}" type="pres">
      <dgm:prSet presAssocID="{E944F8B5-DB8E-4023-9352-87CAD34551D0}" presName="connectorText" presStyleLbl="sibTrans2D1" presStyleIdx="4" presStyleCnt="11"/>
      <dgm:spPr/>
    </dgm:pt>
    <dgm:pt modelId="{4B60E357-C16A-4C69-9F0D-0ED99FE6FE78}" type="pres">
      <dgm:prSet presAssocID="{575C4EA9-4B70-4525-B606-37598187460E}" presName="node" presStyleLbl="node1" presStyleIdx="5" presStyleCnt="11" custScaleX="150438" custScaleY="152830">
        <dgm:presLayoutVars>
          <dgm:bulletEnabled val="1"/>
        </dgm:presLayoutVars>
      </dgm:prSet>
      <dgm:spPr/>
    </dgm:pt>
    <dgm:pt modelId="{D97A02E3-B1E7-4DC5-9376-4FD1739F3EF6}" type="pres">
      <dgm:prSet presAssocID="{539C1727-1271-46C3-BC59-2988E953274B}" presName="sibTrans" presStyleLbl="sibTrans2D1" presStyleIdx="5" presStyleCnt="11"/>
      <dgm:spPr/>
    </dgm:pt>
    <dgm:pt modelId="{33E7D179-9983-4E22-B767-781A456DA8BC}" type="pres">
      <dgm:prSet presAssocID="{539C1727-1271-46C3-BC59-2988E953274B}" presName="connectorText" presStyleLbl="sibTrans2D1" presStyleIdx="5" presStyleCnt="11"/>
      <dgm:spPr/>
    </dgm:pt>
    <dgm:pt modelId="{FA397506-87DD-4C7D-8929-AF911B51F478}" type="pres">
      <dgm:prSet presAssocID="{F019DE9C-E70A-408A-993D-EDA5622ADCA3}" presName="node" presStyleLbl="node1" presStyleIdx="6" presStyleCnt="11" custScaleX="181123" custScaleY="188490">
        <dgm:presLayoutVars>
          <dgm:bulletEnabled val="1"/>
        </dgm:presLayoutVars>
      </dgm:prSet>
      <dgm:spPr/>
    </dgm:pt>
    <dgm:pt modelId="{FD3962C7-C7D9-4B24-BCE6-161A3F35A5F2}" type="pres">
      <dgm:prSet presAssocID="{438CABB9-4DA7-44FD-8DB5-9DE31997ABDC}" presName="sibTrans" presStyleLbl="sibTrans2D1" presStyleIdx="6" presStyleCnt="11"/>
      <dgm:spPr/>
    </dgm:pt>
    <dgm:pt modelId="{807C9704-E258-49AB-8284-506AF6E1BB04}" type="pres">
      <dgm:prSet presAssocID="{438CABB9-4DA7-44FD-8DB5-9DE31997ABDC}" presName="connectorText" presStyleLbl="sibTrans2D1" presStyleIdx="6" presStyleCnt="11"/>
      <dgm:spPr/>
    </dgm:pt>
    <dgm:pt modelId="{E6E1E1A1-3BDC-4DB2-867C-5561CC27AC22}" type="pres">
      <dgm:prSet presAssocID="{49C84788-B8AB-41DD-93BB-843461DCEA5D}" presName="node" presStyleLbl="node1" presStyleIdx="7" presStyleCnt="11" custScaleX="165266" custScaleY="173228">
        <dgm:presLayoutVars>
          <dgm:bulletEnabled val="1"/>
        </dgm:presLayoutVars>
      </dgm:prSet>
      <dgm:spPr/>
    </dgm:pt>
    <dgm:pt modelId="{DC4110AD-2A71-49C4-AC79-894BA09C589C}" type="pres">
      <dgm:prSet presAssocID="{0C30D0FE-FB4D-4550-A987-5CBA17DDC831}" presName="sibTrans" presStyleLbl="sibTrans2D1" presStyleIdx="7" presStyleCnt="11"/>
      <dgm:spPr/>
    </dgm:pt>
    <dgm:pt modelId="{464E6341-A5AC-4ED5-9085-DB95C96D118A}" type="pres">
      <dgm:prSet presAssocID="{0C30D0FE-FB4D-4550-A987-5CBA17DDC831}" presName="connectorText" presStyleLbl="sibTrans2D1" presStyleIdx="7" presStyleCnt="11"/>
      <dgm:spPr/>
    </dgm:pt>
    <dgm:pt modelId="{1FCD7FF3-9958-4D88-9B74-DDCDAC53B61C}" type="pres">
      <dgm:prSet presAssocID="{A09B65AD-7045-4705-87ED-D8A2EE7488A3}" presName="node" presStyleLbl="node1" presStyleIdx="8" presStyleCnt="11" custScaleX="181390" custScaleY="195038">
        <dgm:presLayoutVars>
          <dgm:bulletEnabled val="1"/>
        </dgm:presLayoutVars>
      </dgm:prSet>
      <dgm:spPr/>
    </dgm:pt>
    <dgm:pt modelId="{1DEF6901-7746-4BD4-89FD-A9566F9C327F}" type="pres">
      <dgm:prSet presAssocID="{12502A11-B0C5-4007-AE83-9ECBEA066D18}" presName="sibTrans" presStyleLbl="sibTrans2D1" presStyleIdx="8" presStyleCnt="11"/>
      <dgm:spPr/>
    </dgm:pt>
    <dgm:pt modelId="{ED280C50-DFB2-4127-BBEF-7BBD29116E34}" type="pres">
      <dgm:prSet presAssocID="{12502A11-B0C5-4007-AE83-9ECBEA066D18}" presName="connectorText" presStyleLbl="sibTrans2D1" presStyleIdx="8" presStyleCnt="11"/>
      <dgm:spPr/>
    </dgm:pt>
    <dgm:pt modelId="{91E58E87-49EA-4BDD-A2DC-B6F3BA26C691}" type="pres">
      <dgm:prSet presAssocID="{D0931A31-5BC8-4034-BBC9-09B455DD460C}" presName="node" presStyleLbl="node1" presStyleIdx="9" presStyleCnt="11" custScaleX="147403" custScaleY="149387">
        <dgm:presLayoutVars>
          <dgm:bulletEnabled val="1"/>
        </dgm:presLayoutVars>
      </dgm:prSet>
      <dgm:spPr/>
    </dgm:pt>
    <dgm:pt modelId="{39FC9F7F-741E-4486-B414-A7D842B66841}" type="pres">
      <dgm:prSet presAssocID="{108FD213-F008-4CFB-83C1-F93379CCAC87}" presName="sibTrans" presStyleLbl="sibTrans2D1" presStyleIdx="9" presStyleCnt="11"/>
      <dgm:spPr/>
    </dgm:pt>
    <dgm:pt modelId="{F2782E96-5747-482C-9CAC-CAD3C692B4AD}" type="pres">
      <dgm:prSet presAssocID="{108FD213-F008-4CFB-83C1-F93379CCAC87}" presName="connectorText" presStyleLbl="sibTrans2D1" presStyleIdx="9" presStyleCnt="11"/>
      <dgm:spPr/>
    </dgm:pt>
    <dgm:pt modelId="{23B15FD6-0A7C-49CC-9A20-3662A2C83616}" type="pres">
      <dgm:prSet presAssocID="{6C134110-B58D-4098-BFE6-9D5EE6FEAF03}" presName="node" presStyleLbl="node1" presStyleIdx="10" presStyleCnt="11" custScaleX="155171" custScaleY="166754" custRadScaleRad="94497" custRadScaleInc="959">
        <dgm:presLayoutVars>
          <dgm:bulletEnabled val="1"/>
        </dgm:presLayoutVars>
      </dgm:prSet>
      <dgm:spPr/>
    </dgm:pt>
    <dgm:pt modelId="{EEE1C597-E1AF-40CF-B46A-724E14B30D29}" type="pres">
      <dgm:prSet presAssocID="{6BC5CE10-6D5B-4903-9CE8-9C6E856E0403}" presName="sibTrans" presStyleLbl="sibTrans2D1" presStyleIdx="10" presStyleCnt="11"/>
      <dgm:spPr/>
    </dgm:pt>
    <dgm:pt modelId="{3949131F-2DC9-489B-AEB8-AA381C4E178B}" type="pres">
      <dgm:prSet presAssocID="{6BC5CE10-6D5B-4903-9CE8-9C6E856E0403}" presName="connectorText" presStyleLbl="sibTrans2D1" presStyleIdx="10" presStyleCnt="11"/>
      <dgm:spPr/>
    </dgm:pt>
  </dgm:ptLst>
  <dgm:cxnLst>
    <dgm:cxn modelId="{26F19806-CD1B-4E27-9E5E-5A5DA9A130EE}" type="presOf" srcId="{E9AB290B-B822-4EBB-B531-76EFDEDE230D}" destId="{C4AEFDF3-E683-40D3-8643-829092ED7DAB}" srcOrd="0" destOrd="0" presId="urn:microsoft.com/office/officeart/2005/8/layout/cycle2"/>
    <dgm:cxn modelId="{AF7A310A-4C80-4D28-B5D1-6E81C255CF26}" type="presOf" srcId="{49C84788-B8AB-41DD-93BB-843461DCEA5D}" destId="{E6E1E1A1-3BDC-4DB2-867C-5561CC27AC22}" srcOrd="0" destOrd="0" presId="urn:microsoft.com/office/officeart/2005/8/layout/cycle2"/>
    <dgm:cxn modelId="{68C49F0B-4050-4AF3-B77F-DA330ECDC9B0}" type="presOf" srcId="{A09B65AD-7045-4705-87ED-D8A2EE7488A3}" destId="{1FCD7FF3-9958-4D88-9B74-DDCDAC53B61C}" srcOrd="0" destOrd="0" presId="urn:microsoft.com/office/officeart/2005/8/layout/cycle2"/>
    <dgm:cxn modelId="{4D3C3C10-DA48-4ABC-BAF6-3799712AFBAF}" srcId="{0ECBF26C-61FA-4565-BB1F-D7FC3797AEA2}" destId="{49C84788-B8AB-41DD-93BB-843461DCEA5D}" srcOrd="7" destOrd="0" parTransId="{6E80019D-7669-4DB8-B955-12339894AEA7}" sibTransId="{0C30D0FE-FB4D-4550-A987-5CBA17DDC831}"/>
    <dgm:cxn modelId="{D91C3715-36B0-4F33-80FF-AA605F83EAEC}" type="presOf" srcId="{0C30D0FE-FB4D-4550-A987-5CBA17DDC831}" destId="{464E6341-A5AC-4ED5-9085-DB95C96D118A}" srcOrd="1" destOrd="0" presId="urn:microsoft.com/office/officeart/2005/8/layout/cycle2"/>
    <dgm:cxn modelId="{E89C1719-6289-4B54-9F00-245563B77DF6}" type="presOf" srcId="{5019A837-4388-42B8-8D1F-C57B377DA4D4}" destId="{68FF09AC-417A-4865-95D5-C59996FB6CA4}" srcOrd="0" destOrd="0" presId="urn:microsoft.com/office/officeart/2005/8/layout/cycle2"/>
    <dgm:cxn modelId="{226AE921-89B7-4C66-8B89-30F7D97A0F27}" type="presOf" srcId="{6BC5CE10-6D5B-4903-9CE8-9C6E856E0403}" destId="{3949131F-2DC9-489B-AEB8-AA381C4E178B}" srcOrd="1" destOrd="0" presId="urn:microsoft.com/office/officeart/2005/8/layout/cycle2"/>
    <dgm:cxn modelId="{C6C7DB27-D901-4790-B0C5-ED5702A5D039}" type="presOf" srcId="{4B98D962-AA09-4DCA-8B58-5EC73764CBEB}" destId="{AA437BEB-FBA3-40F6-9039-ADC5383EE8FD}" srcOrd="0" destOrd="0" presId="urn:microsoft.com/office/officeart/2005/8/layout/cycle2"/>
    <dgm:cxn modelId="{284FD528-FCD1-42C9-8436-33F9DAE25F3A}" srcId="{0ECBF26C-61FA-4565-BB1F-D7FC3797AEA2}" destId="{E9AB290B-B822-4EBB-B531-76EFDEDE230D}" srcOrd="3" destOrd="0" parTransId="{A99536B0-65E6-4005-B677-768EB833BB52}" sibTransId="{877F43F5-BBAA-4A34-88FF-6EB934C71E82}"/>
    <dgm:cxn modelId="{A3F6C82D-73E1-43BD-8DFF-54FB58B6D728}" srcId="{0ECBF26C-61FA-4565-BB1F-D7FC3797AEA2}" destId="{3A52349D-2C9D-41AF-9097-E847C69078BB}" srcOrd="2" destOrd="0" parTransId="{8AED4ABF-1482-40F7-8748-5E68DFA747A1}" sibTransId="{5019A837-4388-42B8-8D1F-C57B377DA4D4}"/>
    <dgm:cxn modelId="{548AFE2E-8D19-4A9C-A96B-3D1451D83D36}" type="presOf" srcId="{539C1727-1271-46C3-BC59-2988E953274B}" destId="{D97A02E3-B1E7-4DC5-9376-4FD1739F3EF6}" srcOrd="0" destOrd="0" presId="urn:microsoft.com/office/officeart/2005/8/layout/cycle2"/>
    <dgm:cxn modelId="{5C348137-5EB6-444C-A3D3-5EB609CE200C}" type="presOf" srcId="{108FD213-F008-4CFB-83C1-F93379CCAC87}" destId="{F2782E96-5747-482C-9CAC-CAD3C692B4AD}" srcOrd="1" destOrd="0" presId="urn:microsoft.com/office/officeart/2005/8/layout/cycle2"/>
    <dgm:cxn modelId="{60934F3B-2495-4DAC-A009-577E00E60C7D}" type="presOf" srcId="{108FD213-F008-4CFB-83C1-F93379CCAC87}" destId="{39FC9F7F-741E-4486-B414-A7D842B66841}" srcOrd="0" destOrd="0" presId="urn:microsoft.com/office/officeart/2005/8/layout/cycle2"/>
    <dgm:cxn modelId="{223B9E5D-7CF1-4D71-854D-497F4B28DDF5}" type="presOf" srcId="{3A52349D-2C9D-41AF-9097-E847C69078BB}" destId="{957B2EE5-4B47-4C01-8DAE-7497F777A7E2}" srcOrd="0" destOrd="0" presId="urn:microsoft.com/office/officeart/2005/8/layout/cycle2"/>
    <dgm:cxn modelId="{E16F9C60-015F-428F-A85C-2CAA08B92B49}" srcId="{0ECBF26C-61FA-4565-BB1F-D7FC3797AEA2}" destId="{EDBB8269-BB99-476F-B07D-AC3488B75903}" srcOrd="1" destOrd="0" parTransId="{F89BFAE3-72AA-4D2E-BF9B-0B14D762791F}" sibTransId="{7E00FF1F-3E0A-4A8C-8EE8-48B158B0D946}"/>
    <dgm:cxn modelId="{7942A460-D021-449D-BBDD-55C3025621D1}" type="presOf" srcId="{43D697A7-B7B6-4183-A0BE-573EF3FC930B}" destId="{809B5EA7-A06C-4C29-BA9B-F6F9C847B4B6}" srcOrd="0" destOrd="0" presId="urn:microsoft.com/office/officeart/2005/8/layout/cycle2"/>
    <dgm:cxn modelId="{5DC0D862-E3F3-45A5-854B-43857C5CF9EC}" type="presOf" srcId="{E944F8B5-DB8E-4023-9352-87CAD34551D0}" destId="{993854BC-B124-43A8-B1FB-518F38EF7F26}" srcOrd="1" destOrd="0" presId="urn:microsoft.com/office/officeart/2005/8/layout/cycle2"/>
    <dgm:cxn modelId="{03B56267-0820-4A71-845E-E057156219EA}" type="presOf" srcId="{0C30D0FE-FB4D-4550-A987-5CBA17DDC831}" destId="{DC4110AD-2A71-49C4-AC79-894BA09C589C}" srcOrd="0" destOrd="0" presId="urn:microsoft.com/office/officeart/2005/8/layout/cycle2"/>
    <dgm:cxn modelId="{D0665247-2685-47EB-84EC-E16DFAF1F5DB}" type="presOf" srcId="{438CABB9-4DA7-44FD-8DB5-9DE31997ABDC}" destId="{FD3962C7-C7D9-4B24-BCE6-161A3F35A5F2}" srcOrd="0" destOrd="0" presId="urn:microsoft.com/office/officeart/2005/8/layout/cycle2"/>
    <dgm:cxn modelId="{58B59767-985F-47B0-A5DE-7D7BEBF466FF}" type="presOf" srcId="{43D697A7-B7B6-4183-A0BE-573EF3FC930B}" destId="{B6EFAF7B-FAF9-4FCF-8835-130C581A7757}" srcOrd="1" destOrd="0" presId="urn:microsoft.com/office/officeart/2005/8/layout/cycle2"/>
    <dgm:cxn modelId="{AADE9D47-C226-4477-BC53-BABBDF57D1E9}" srcId="{0ECBF26C-61FA-4565-BB1F-D7FC3797AEA2}" destId="{D0931A31-5BC8-4034-BBC9-09B455DD460C}" srcOrd="9" destOrd="0" parTransId="{11968203-208F-4D52-994D-014735D4AFBB}" sibTransId="{108FD213-F008-4CFB-83C1-F93379CCAC87}"/>
    <dgm:cxn modelId="{25C76168-E45A-4C32-BF67-A7F97D13CCB8}" type="presOf" srcId="{877F43F5-BBAA-4A34-88FF-6EB934C71E82}" destId="{70FA2CFF-CCD2-480E-AA5F-B0A40661A47A}" srcOrd="1" destOrd="0" presId="urn:microsoft.com/office/officeart/2005/8/layout/cycle2"/>
    <dgm:cxn modelId="{8497014E-CF42-498C-B5E4-1772A4589ADE}" type="presOf" srcId="{D0931A31-5BC8-4034-BBC9-09B455DD460C}" destId="{91E58E87-49EA-4BDD-A2DC-B6F3BA26C691}" srcOrd="0" destOrd="0" presId="urn:microsoft.com/office/officeart/2005/8/layout/cycle2"/>
    <dgm:cxn modelId="{22B3144F-4AAD-47FB-9356-8F8B3D1818F0}" type="presOf" srcId="{F019DE9C-E70A-408A-993D-EDA5622ADCA3}" destId="{FA397506-87DD-4C7D-8929-AF911B51F478}" srcOrd="0" destOrd="0" presId="urn:microsoft.com/office/officeart/2005/8/layout/cycle2"/>
    <dgm:cxn modelId="{C776AE76-8989-4EF5-ABE3-4935AC1B46CB}" srcId="{0ECBF26C-61FA-4565-BB1F-D7FC3797AEA2}" destId="{792C622A-D442-4E2D-8998-B255A3AD5007}" srcOrd="4" destOrd="0" parTransId="{01B786C2-E58E-4DAE-B2F6-414DD887E537}" sibTransId="{E944F8B5-DB8E-4023-9352-87CAD34551D0}"/>
    <dgm:cxn modelId="{E598F577-49E0-449C-939E-C51EBB202359}" type="presOf" srcId="{7E00FF1F-3E0A-4A8C-8EE8-48B158B0D946}" destId="{D247B49E-184D-430A-B4F4-20E08539B6C9}" srcOrd="1" destOrd="0" presId="urn:microsoft.com/office/officeart/2005/8/layout/cycle2"/>
    <dgm:cxn modelId="{AA19EC58-7437-4584-8669-725CC8436A80}" type="presOf" srcId="{12502A11-B0C5-4007-AE83-9ECBEA066D18}" destId="{1DEF6901-7746-4BD4-89FD-A9566F9C327F}" srcOrd="0" destOrd="0" presId="urn:microsoft.com/office/officeart/2005/8/layout/cycle2"/>
    <dgm:cxn modelId="{59472059-CADA-4A35-8273-B08945CE7EEB}" type="presOf" srcId="{792C622A-D442-4E2D-8998-B255A3AD5007}" destId="{7584DBC7-AF22-4101-A0B2-790B0ADB8CA0}" srcOrd="0" destOrd="0" presId="urn:microsoft.com/office/officeart/2005/8/layout/cycle2"/>
    <dgm:cxn modelId="{F55DB17C-48FC-46C5-A5D8-7B69A854F117}" srcId="{0ECBF26C-61FA-4565-BB1F-D7FC3797AEA2}" destId="{6C134110-B58D-4098-BFE6-9D5EE6FEAF03}" srcOrd="10" destOrd="0" parTransId="{E676FDD7-FBD3-480C-8A02-4EBD4ACAC03F}" sibTransId="{6BC5CE10-6D5B-4903-9CE8-9C6E856E0403}"/>
    <dgm:cxn modelId="{1388CC82-7654-4370-9723-82CE577D51F5}" type="presOf" srcId="{6BC5CE10-6D5B-4903-9CE8-9C6E856E0403}" destId="{EEE1C597-E1AF-40CF-B46A-724E14B30D29}" srcOrd="0" destOrd="0" presId="urn:microsoft.com/office/officeart/2005/8/layout/cycle2"/>
    <dgm:cxn modelId="{1BEDDC84-A159-48DA-A348-9936E1CF5C53}" type="presOf" srcId="{438CABB9-4DA7-44FD-8DB5-9DE31997ABDC}" destId="{807C9704-E258-49AB-8284-506AF6E1BB04}" srcOrd="1" destOrd="0" presId="urn:microsoft.com/office/officeart/2005/8/layout/cycle2"/>
    <dgm:cxn modelId="{A3979A97-44CC-4626-B38D-7E0E26492CC0}" type="presOf" srcId="{5019A837-4388-42B8-8D1F-C57B377DA4D4}" destId="{3C32A34A-DCFB-4C10-8D8A-F90E3C738122}" srcOrd="1" destOrd="0" presId="urn:microsoft.com/office/officeart/2005/8/layout/cycle2"/>
    <dgm:cxn modelId="{7AD7DEA2-2B1F-4C5A-AB3B-6F41200FBCA8}" type="presOf" srcId="{0ECBF26C-61FA-4565-BB1F-D7FC3797AEA2}" destId="{10E5D6CF-3CFA-49FD-94AF-EC84D82FE726}" srcOrd="0" destOrd="0" presId="urn:microsoft.com/office/officeart/2005/8/layout/cycle2"/>
    <dgm:cxn modelId="{A0B155AB-6246-4D02-8247-5D77B2AB9C18}" srcId="{0ECBF26C-61FA-4565-BB1F-D7FC3797AEA2}" destId="{F019DE9C-E70A-408A-993D-EDA5622ADCA3}" srcOrd="6" destOrd="0" parTransId="{845E64B6-1FAA-4B53-A7D6-211565616444}" sibTransId="{438CABB9-4DA7-44FD-8DB5-9DE31997ABDC}"/>
    <dgm:cxn modelId="{BABCACB0-19FD-4D19-8423-53BD173ACEB9}" type="presOf" srcId="{539C1727-1271-46C3-BC59-2988E953274B}" destId="{33E7D179-9983-4E22-B767-781A456DA8BC}" srcOrd="1" destOrd="0" presId="urn:microsoft.com/office/officeart/2005/8/layout/cycle2"/>
    <dgm:cxn modelId="{1B35F1B0-8709-4B68-A422-017C115FBDF4}" type="presOf" srcId="{EDBB8269-BB99-476F-B07D-AC3488B75903}" destId="{9726640A-790B-4733-A5E6-C5FB8C4E644F}" srcOrd="0" destOrd="0" presId="urn:microsoft.com/office/officeart/2005/8/layout/cycle2"/>
    <dgm:cxn modelId="{AC07D9B1-4C9C-4BEF-8CCD-34DF9F674171}" type="presOf" srcId="{7E00FF1F-3E0A-4A8C-8EE8-48B158B0D946}" destId="{FDF80124-9768-4664-8F70-379FE3FCEDD3}" srcOrd="0" destOrd="0" presId="urn:microsoft.com/office/officeart/2005/8/layout/cycle2"/>
    <dgm:cxn modelId="{3CF5D1B6-8055-4366-8A97-B1C22DE68B19}" type="presOf" srcId="{877F43F5-BBAA-4A34-88FF-6EB934C71E82}" destId="{1EF36796-8662-4964-B255-2A3340B80B24}" srcOrd="0" destOrd="0" presId="urn:microsoft.com/office/officeart/2005/8/layout/cycle2"/>
    <dgm:cxn modelId="{FA954EC7-0361-473A-9DE2-672D305499C2}" type="presOf" srcId="{6C134110-B58D-4098-BFE6-9D5EE6FEAF03}" destId="{23B15FD6-0A7C-49CC-9A20-3662A2C83616}" srcOrd="0" destOrd="0" presId="urn:microsoft.com/office/officeart/2005/8/layout/cycle2"/>
    <dgm:cxn modelId="{F7035ACA-34D8-487F-A493-259918BB86B6}" srcId="{0ECBF26C-61FA-4565-BB1F-D7FC3797AEA2}" destId="{A09B65AD-7045-4705-87ED-D8A2EE7488A3}" srcOrd="8" destOrd="0" parTransId="{74D5EBD1-5A64-44D7-81B2-FFE4EF40C266}" sibTransId="{12502A11-B0C5-4007-AE83-9ECBEA066D18}"/>
    <dgm:cxn modelId="{CEE59FCA-4286-4C36-BC68-34EDC267F3F8}" srcId="{0ECBF26C-61FA-4565-BB1F-D7FC3797AEA2}" destId="{575C4EA9-4B70-4525-B606-37598187460E}" srcOrd="5" destOrd="0" parTransId="{AD25F928-57F3-4162-BCE5-A073C5B13CD9}" sibTransId="{539C1727-1271-46C3-BC59-2988E953274B}"/>
    <dgm:cxn modelId="{9121DBE1-0466-4257-AF7C-5354DA256389}" type="presOf" srcId="{575C4EA9-4B70-4525-B606-37598187460E}" destId="{4B60E357-C16A-4C69-9F0D-0ED99FE6FE78}" srcOrd="0" destOrd="0" presId="urn:microsoft.com/office/officeart/2005/8/layout/cycle2"/>
    <dgm:cxn modelId="{C22891ED-0279-429E-A16B-74DB3877E89E}" srcId="{0ECBF26C-61FA-4565-BB1F-D7FC3797AEA2}" destId="{4B98D962-AA09-4DCA-8B58-5EC73764CBEB}" srcOrd="0" destOrd="0" parTransId="{DE591BFB-252B-4AB8-9264-2B00FDA64086}" sibTransId="{43D697A7-B7B6-4183-A0BE-573EF3FC930B}"/>
    <dgm:cxn modelId="{FCBC9EFC-7315-4CBA-895D-F9503EEF1B20}" type="presOf" srcId="{E944F8B5-DB8E-4023-9352-87CAD34551D0}" destId="{2FEDDD31-033F-4D2E-A687-DE02AC608F9F}" srcOrd="0" destOrd="0" presId="urn:microsoft.com/office/officeart/2005/8/layout/cycle2"/>
    <dgm:cxn modelId="{1409BEFD-D16A-448B-A7BB-22F2F57ACB94}" type="presOf" srcId="{12502A11-B0C5-4007-AE83-9ECBEA066D18}" destId="{ED280C50-DFB2-4127-BBEF-7BBD29116E34}" srcOrd="1" destOrd="0" presId="urn:microsoft.com/office/officeart/2005/8/layout/cycle2"/>
    <dgm:cxn modelId="{DB60FFCE-51BB-461F-957C-361A1FBB6ADD}" type="presParOf" srcId="{10E5D6CF-3CFA-49FD-94AF-EC84D82FE726}" destId="{AA437BEB-FBA3-40F6-9039-ADC5383EE8FD}" srcOrd="0" destOrd="0" presId="urn:microsoft.com/office/officeart/2005/8/layout/cycle2"/>
    <dgm:cxn modelId="{FB19711E-FB17-407F-A6BC-70AA114964F5}" type="presParOf" srcId="{10E5D6CF-3CFA-49FD-94AF-EC84D82FE726}" destId="{809B5EA7-A06C-4C29-BA9B-F6F9C847B4B6}" srcOrd="1" destOrd="0" presId="urn:microsoft.com/office/officeart/2005/8/layout/cycle2"/>
    <dgm:cxn modelId="{0EF98231-E060-4A14-83FB-A8888C95E226}" type="presParOf" srcId="{809B5EA7-A06C-4C29-BA9B-F6F9C847B4B6}" destId="{B6EFAF7B-FAF9-4FCF-8835-130C581A7757}" srcOrd="0" destOrd="0" presId="urn:microsoft.com/office/officeart/2005/8/layout/cycle2"/>
    <dgm:cxn modelId="{51F803C5-3842-44AF-9202-E80C2BB05440}" type="presParOf" srcId="{10E5D6CF-3CFA-49FD-94AF-EC84D82FE726}" destId="{9726640A-790B-4733-A5E6-C5FB8C4E644F}" srcOrd="2" destOrd="0" presId="urn:microsoft.com/office/officeart/2005/8/layout/cycle2"/>
    <dgm:cxn modelId="{FD6C9593-ECFA-4289-95DD-605FAAEC2BA4}" type="presParOf" srcId="{10E5D6CF-3CFA-49FD-94AF-EC84D82FE726}" destId="{FDF80124-9768-4664-8F70-379FE3FCEDD3}" srcOrd="3" destOrd="0" presId="urn:microsoft.com/office/officeart/2005/8/layout/cycle2"/>
    <dgm:cxn modelId="{433A52A0-3BE6-4DB9-A17F-161B82E1B4BB}" type="presParOf" srcId="{FDF80124-9768-4664-8F70-379FE3FCEDD3}" destId="{D247B49E-184D-430A-B4F4-20E08539B6C9}" srcOrd="0" destOrd="0" presId="urn:microsoft.com/office/officeart/2005/8/layout/cycle2"/>
    <dgm:cxn modelId="{72A14117-53EC-4791-ACD8-26F0CA5A65FE}" type="presParOf" srcId="{10E5D6CF-3CFA-49FD-94AF-EC84D82FE726}" destId="{957B2EE5-4B47-4C01-8DAE-7497F777A7E2}" srcOrd="4" destOrd="0" presId="urn:microsoft.com/office/officeart/2005/8/layout/cycle2"/>
    <dgm:cxn modelId="{7EB85606-E10A-433A-884B-B115A41BD03D}" type="presParOf" srcId="{10E5D6CF-3CFA-49FD-94AF-EC84D82FE726}" destId="{68FF09AC-417A-4865-95D5-C59996FB6CA4}" srcOrd="5" destOrd="0" presId="urn:microsoft.com/office/officeart/2005/8/layout/cycle2"/>
    <dgm:cxn modelId="{38D298E8-986D-47D7-8FC3-48C7243C2DD2}" type="presParOf" srcId="{68FF09AC-417A-4865-95D5-C59996FB6CA4}" destId="{3C32A34A-DCFB-4C10-8D8A-F90E3C738122}" srcOrd="0" destOrd="0" presId="urn:microsoft.com/office/officeart/2005/8/layout/cycle2"/>
    <dgm:cxn modelId="{13B5F2F7-16F2-4644-8C29-E6D7FAB5B428}" type="presParOf" srcId="{10E5D6CF-3CFA-49FD-94AF-EC84D82FE726}" destId="{C4AEFDF3-E683-40D3-8643-829092ED7DAB}" srcOrd="6" destOrd="0" presId="urn:microsoft.com/office/officeart/2005/8/layout/cycle2"/>
    <dgm:cxn modelId="{08F6E3F9-8042-4CCC-A3A7-6775A5C6B3D5}" type="presParOf" srcId="{10E5D6CF-3CFA-49FD-94AF-EC84D82FE726}" destId="{1EF36796-8662-4964-B255-2A3340B80B24}" srcOrd="7" destOrd="0" presId="urn:microsoft.com/office/officeart/2005/8/layout/cycle2"/>
    <dgm:cxn modelId="{1AC0DAD6-E749-4E6A-A8A2-2932E004C42F}" type="presParOf" srcId="{1EF36796-8662-4964-B255-2A3340B80B24}" destId="{70FA2CFF-CCD2-480E-AA5F-B0A40661A47A}" srcOrd="0" destOrd="0" presId="urn:microsoft.com/office/officeart/2005/8/layout/cycle2"/>
    <dgm:cxn modelId="{BAFDA4D2-7370-4534-B37C-D8B7E420AA1C}" type="presParOf" srcId="{10E5D6CF-3CFA-49FD-94AF-EC84D82FE726}" destId="{7584DBC7-AF22-4101-A0B2-790B0ADB8CA0}" srcOrd="8" destOrd="0" presId="urn:microsoft.com/office/officeart/2005/8/layout/cycle2"/>
    <dgm:cxn modelId="{9EB5D73A-BC04-482F-97F2-0803B4472D32}" type="presParOf" srcId="{10E5D6CF-3CFA-49FD-94AF-EC84D82FE726}" destId="{2FEDDD31-033F-4D2E-A687-DE02AC608F9F}" srcOrd="9" destOrd="0" presId="urn:microsoft.com/office/officeart/2005/8/layout/cycle2"/>
    <dgm:cxn modelId="{D2D759F2-AFF8-437A-BEAC-A93ABAF2DE2E}" type="presParOf" srcId="{2FEDDD31-033F-4D2E-A687-DE02AC608F9F}" destId="{993854BC-B124-43A8-B1FB-518F38EF7F26}" srcOrd="0" destOrd="0" presId="urn:microsoft.com/office/officeart/2005/8/layout/cycle2"/>
    <dgm:cxn modelId="{B12CA0AD-4AF9-4506-AB47-DAF06DD9F242}" type="presParOf" srcId="{10E5D6CF-3CFA-49FD-94AF-EC84D82FE726}" destId="{4B60E357-C16A-4C69-9F0D-0ED99FE6FE78}" srcOrd="10" destOrd="0" presId="urn:microsoft.com/office/officeart/2005/8/layout/cycle2"/>
    <dgm:cxn modelId="{1E8D92C9-0E78-4679-A654-A52F3906B2B7}" type="presParOf" srcId="{10E5D6CF-3CFA-49FD-94AF-EC84D82FE726}" destId="{D97A02E3-B1E7-4DC5-9376-4FD1739F3EF6}" srcOrd="11" destOrd="0" presId="urn:microsoft.com/office/officeart/2005/8/layout/cycle2"/>
    <dgm:cxn modelId="{45B05D2B-D3C5-417D-A303-B49DFA129105}" type="presParOf" srcId="{D97A02E3-B1E7-4DC5-9376-4FD1739F3EF6}" destId="{33E7D179-9983-4E22-B767-781A456DA8BC}" srcOrd="0" destOrd="0" presId="urn:microsoft.com/office/officeart/2005/8/layout/cycle2"/>
    <dgm:cxn modelId="{6307E9E1-6E2D-4F9A-BFAF-807952234812}" type="presParOf" srcId="{10E5D6CF-3CFA-49FD-94AF-EC84D82FE726}" destId="{FA397506-87DD-4C7D-8929-AF911B51F478}" srcOrd="12" destOrd="0" presId="urn:microsoft.com/office/officeart/2005/8/layout/cycle2"/>
    <dgm:cxn modelId="{813C13CD-5280-4057-B6B0-02408158E0A4}" type="presParOf" srcId="{10E5D6CF-3CFA-49FD-94AF-EC84D82FE726}" destId="{FD3962C7-C7D9-4B24-BCE6-161A3F35A5F2}" srcOrd="13" destOrd="0" presId="urn:microsoft.com/office/officeart/2005/8/layout/cycle2"/>
    <dgm:cxn modelId="{9CD2DF09-B12D-4295-BA61-88DCD3552C51}" type="presParOf" srcId="{FD3962C7-C7D9-4B24-BCE6-161A3F35A5F2}" destId="{807C9704-E258-49AB-8284-506AF6E1BB04}" srcOrd="0" destOrd="0" presId="urn:microsoft.com/office/officeart/2005/8/layout/cycle2"/>
    <dgm:cxn modelId="{24F85C19-FC73-460C-AA2E-0184E3468C1E}" type="presParOf" srcId="{10E5D6CF-3CFA-49FD-94AF-EC84D82FE726}" destId="{E6E1E1A1-3BDC-4DB2-867C-5561CC27AC22}" srcOrd="14" destOrd="0" presId="urn:microsoft.com/office/officeart/2005/8/layout/cycle2"/>
    <dgm:cxn modelId="{A14F584C-D788-4232-BE5C-6260A4B48171}" type="presParOf" srcId="{10E5D6CF-3CFA-49FD-94AF-EC84D82FE726}" destId="{DC4110AD-2A71-49C4-AC79-894BA09C589C}" srcOrd="15" destOrd="0" presId="urn:microsoft.com/office/officeart/2005/8/layout/cycle2"/>
    <dgm:cxn modelId="{48A8BEEA-4C16-4F85-B4A4-24DEF83694D3}" type="presParOf" srcId="{DC4110AD-2A71-49C4-AC79-894BA09C589C}" destId="{464E6341-A5AC-4ED5-9085-DB95C96D118A}" srcOrd="0" destOrd="0" presId="urn:microsoft.com/office/officeart/2005/8/layout/cycle2"/>
    <dgm:cxn modelId="{444E44DD-66A1-464A-A89B-66E5F7FCA96D}" type="presParOf" srcId="{10E5D6CF-3CFA-49FD-94AF-EC84D82FE726}" destId="{1FCD7FF3-9958-4D88-9B74-DDCDAC53B61C}" srcOrd="16" destOrd="0" presId="urn:microsoft.com/office/officeart/2005/8/layout/cycle2"/>
    <dgm:cxn modelId="{AC8B9633-F387-49E1-B18D-153150A8661D}" type="presParOf" srcId="{10E5D6CF-3CFA-49FD-94AF-EC84D82FE726}" destId="{1DEF6901-7746-4BD4-89FD-A9566F9C327F}" srcOrd="17" destOrd="0" presId="urn:microsoft.com/office/officeart/2005/8/layout/cycle2"/>
    <dgm:cxn modelId="{B1B0E2DE-79F8-4798-9365-7E0817EB251A}" type="presParOf" srcId="{1DEF6901-7746-4BD4-89FD-A9566F9C327F}" destId="{ED280C50-DFB2-4127-BBEF-7BBD29116E34}" srcOrd="0" destOrd="0" presId="urn:microsoft.com/office/officeart/2005/8/layout/cycle2"/>
    <dgm:cxn modelId="{C360B488-F993-4DF7-B26D-24EA5ECF30E8}" type="presParOf" srcId="{10E5D6CF-3CFA-49FD-94AF-EC84D82FE726}" destId="{91E58E87-49EA-4BDD-A2DC-B6F3BA26C691}" srcOrd="18" destOrd="0" presId="urn:microsoft.com/office/officeart/2005/8/layout/cycle2"/>
    <dgm:cxn modelId="{3CB7FC84-B9F2-4182-9662-7DE1AF563DD0}" type="presParOf" srcId="{10E5D6CF-3CFA-49FD-94AF-EC84D82FE726}" destId="{39FC9F7F-741E-4486-B414-A7D842B66841}" srcOrd="19" destOrd="0" presId="urn:microsoft.com/office/officeart/2005/8/layout/cycle2"/>
    <dgm:cxn modelId="{0CC0FBD7-C786-4E01-9C46-84E2842FD502}" type="presParOf" srcId="{39FC9F7F-741E-4486-B414-A7D842B66841}" destId="{F2782E96-5747-482C-9CAC-CAD3C692B4AD}" srcOrd="0" destOrd="0" presId="urn:microsoft.com/office/officeart/2005/8/layout/cycle2"/>
    <dgm:cxn modelId="{6D6E0C4F-C6A4-4D6C-91A4-9E29B40A681F}" type="presParOf" srcId="{10E5D6CF-3CFA-49FD-94AF-EC84D82FE726}" destId="{23B15FD6-0A7C-49CC-9A20-3662A2C83616}" srcOrd="20" destOrd="0" presId="urn:microsoft.com/office/officeart/2005/8/layout/cycle2"/>
    <dgm:cxn modelId="{22A7C330-D740-4D7F-B520-5EC1BA53F456}" type="presParOf" srcId="{10E5D6CF-3CFA-49FD-94AF-EC84D82FE726}" destId="{EEE1C597-E1AF-40CF-B46A-724E14B30D29}" srcOrd="21" destOrd="0" presId="urn:microsoft.com/office/officeart/2005/8/layout/cycle2"/>
    <dgm:cxn modelId="{614DBDA9-C222-45EB-97C2-61659B2FD407}" type="presParOf" srcId="{EEE1C597-E1AF-40CF-B46A-724E14B30D29}" destId="{3949131F-2DC9-489B-AEB8-AA381C4E178B}"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37BEB-FBA3-40F6-9039-ADC5383EE8FD}">
      <dsp:nvSpPr>
        <dsp:cNvPr id="0" name=""/>
        <dsp:cNvSpPr/>
      </dsp:nvSpPr>
      <dsp:spPr>
        <a:xfrm>
          <a:off x="3190883" y="-242799"/>
          <a:ext cx="1047055" cy="1062753"/>
        </a:xfrm>
        <a:prstGeom prst="ellipse">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MEDIA</a:t>
          </a:r>
        </a:p>
        <a:p>
          <a:pPr marL="0" lvl="0" indent="0" algn="ctr" defTabSz="711200">
            <a:lnSpc>
              <a:spcPct val="90000"/>
            </a:lnSpc>
            <a:spcBef>
              <a:spcPct val="0"/>
            </a:spcBef>
            <a:spcAft>
              <a:spcPct val="35000"/>
            </a:spcAft>
            <a:buNone/>
          </a:pPr>
          <a:r>
            <a:rPr lang="en-US" sz="1600" b="1" kern="1200" dirty="0"/>
            <a:t>COMM</a:t>
          </a:r>
          <a:endParaRPr lang="en-US" sz="1400" b="1" kern="1200" dirty="0"/>
        </a:p>
      </dsp:txBody>
      <dsp:txXfrm>
        <a:off x="3344221" y="-87162"/>
        <a:ext cx="740379" cy="751479"/>
      </dsp:txXfrm>
    </dsp:sp>
    <dsp:sp modelId="{809B5EA7-A06C-4C29-BA9B-F6F9C847B4B6}">
      <dsp:nvSpPr>
        <dsp:cNvPr id="0" name=""/>
        <dsp:cNvSpPr/>
      </dsp:nvSpPr>
      <dsp:spPr>
        <a:xfrm rot="11781818">
          <a:off x="4167701" y="301893"/>
          <a:ext cx="36006" cy="250135"/>
        </a:xfrm>
        <a:prstGeom prst="rightArrow">
          <a:avLst>
            <a:gd name="adj1" fmla="val 60000"/>
            <a:gd name="adj2" fmla="val 50000"/>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10800000">
        <a:off x="4178284" y="353442"/>
        <a:ext cx="25204" cy="150081"/>
      </dsp:txXfrm>
    </dsp:sp>
    <dsp:sp modelId="{9726640A-790B-4733-A5E6-C5FB8C4E644F}">
      <dsp:nvSpPr>
        <dsp:cNvPr id="0" name=""/>
        <dsp:cNvSpPr/>
      </dsp:nvSpPr>
      <dsp:spPr>
        <a:xfrm>
          <a:off x="4120154" y="142"/>
          <a:ext cx="1323064" cy="1203629"/>
        </a:xfrm>
        <a:prstGeom prst="ellipse">
          <a:avLst/>
        </a:prstGeom>
        <a:solidFill>
          <a:schemeClr val="accent5">
            <a:alpha val="90000"/>
            <a:hueOff val="0"/>
            <a:satOff val="0"/>
            <a:lumOff val="0"/>
            <a:alphaOff val="-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t>BUSINESS</a:t>
          </a:r>
        </a:p>
      </dsp:txBody>
      <dsp:txXfrm>
        <a:off x="4313912" y="176409"/>
        <a:ext cx="935548" cy="851095"/>
      </dsp:txXfrm>
    </dsp:sp>
    <dsp:sp modelId="{FDF80124-9768-4664-8F70-379FE3FCEDD3}">
      <dsp:nvSpPr>
        <dsp:cNvPr id="0" name=""/>
        <dsp:cNvSpPr/>
      </dsp:nvSpPr>
      <dsp:spPr>
        <a:xfrm rot="2945455">
          <a:off x="5192134" y="955883"/>
          <a:ext cx="9205" cy="250135"/>
        </a:xfrm>
        <a:prstGeom prst="rightArrow">
          <a:avLst>
            <a:gd name="adj1" fmla="val 60000"/>
            <a:gd name="adj2" fmla="val 50000"/>
          </a:avLst>
        </a:prstGeom>
        <a:solidFill>
          <a:schemeClr val="accent5">
            <a:shade val="90000"/>
            <a:hueOff val="49739"/>
            <a:satOff val="-4722"/>
            <a:lumOff val="44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5192610" y="1004867"/>
        <a:ext cx="6444" cy="150081"/>
      </dsp:txXfrm>
    </dsp:sp>
    <dsp:sp modelId="{957B2EE5-4B47-4C01-8DAE-7497F777A7E2}">
      <dsp:nvSpPr>
        <dsp:cNvPr id="0" name=""/>
        <dsp:cNvSpPr/>
      </dsp:nvSpPr>
      <dsp:spPr>
        <a:xfrm>
          <a:off x="4956524" y="1015803"/>
          <a:ext cx="1107169" cy="853595"/>
        </a:xfrm>
        <a:prstGeom prst="ellipse">
          <a:avLst/>
        </a:prstGeom>
        <a:solidFill>
          <a:schemeClr val="accent5">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COMMUNITY </a:t>
          </a:r>
        </a:p>
        <a:p>
          <a:pPr marL="0" lvl="0" indent="0" algn="ctr" defTabSz="444500">
            <a:lnSpc>
              <a:spcPct val="90000"/>
            </a:lnSpc>
            <a:spcBef>
              <a:spcPct val="0"/>
            </a:spcBef>
            <a:spcAft>
              <a:spcPct val="35000"/>
            </a:spcAft>
            <a:buNone/>
          </a:pPr>
          <a:r>
            <a:rPr lang="en-US" sz="1000" b="1" kern="1200" dirty="0"/>
            <a:t>ORG</a:t>
          </a:r>
        </a:p>
      </dsp:txBody>
      <dsp:txXfrm>
        <a:off x="5118665" y="1140809"/>
        <a:ext cx="782887" cy="603583"/>
      </dsp:txXfrm>
    </dsp:sp>
    <dsp:sp modelId="{68FF09AC-417A-4865-95D5-C59996FB6CA4}">
      <dsp:nvSpPr>
        <dsp:cNvPr id="0" name=""/>
        <dsp:cNvSpPr/>
      </dsp:nvSpPr>
      <dsp:spPr>
        <a:xfrm rot="4909091">
          <a:off x="5545730" y="1803878"/>
          <a:ext cx="68609" cy="250135"/>
        </a:xfrm>
        <a:prstGeom prst="rightArrow">
          <a:avLst>
            <a:gd name="adj1" fmla="val 60000"/>
            <a:gd name="adj2" fmla="val 50000"/>
          </a:avLst>
        </a:prstGeom>
        <a:solidFill>
          <a:schemeClr val="accent5">
            <a:shade val="90000"/>
            <a:hueOff val="99477"/>
            <a:satOff val="-9444"/>
            <a:lumOff val="89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5554557" y="1843718"/>
        <a:ext cx="48026" cy="150081"/>
      </dsp:txXfrm>
    </dsp:sp>
    <dsp:sp modelId="{C4AEFDF3-E683-40D3-8643-829092ED7DAB}">
      <dsp:nvSpPr>
        <dsp:cNvPr id="0" name=""/>
        <dsp:cNvSpPr/>
      </dsp:nvSpPr>
      <dsp:spPr>
        <a:xfrm>
          <a:off x="5074648" y="1990027"/>
          <a:ext cx="1187524" cy="1107169"/>
        </a:xfrm>
        <a:prstGeom prst="ellipse">
          <a:avLst/>
        </a:prstGeom>
        <a:solidFill>
          <a:schemeClr val="accent5">
            <a:alpha val="90000"/>
            <a:hueOff val="0"/>
            <a:satOff val="0"/>
            <a:lumOff val="0"/>
            <a:alphaOff val="-1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EX-OFFENDER</a:t>
          </a:r>
        </a:p>
      </dsp:txBody>
      <dsp:txXfrm>
        <a:off x="5248557" y="2152168"/>
        <a:ext cx="839706" cy="782887"/>
      </dsp:txXfrm>
    </dsp:sp>
    <dsp:sp modelId="{1EF36796-8662-4964-B255-2A3340B80B24}">
      <dsp:nvSpPr>
        <dsp:cNvPr id="0" name=""/>
        <dsp:cNvSpPr/>
      </dsp:nvSpPr>
      <dsp:spPr>
        <a:xfrm rot="17672727">
          <a:off x="5435728" y="2927356"/>
          <a:ext cx="631" cy="250135"/>
        </a:xfrm>
        <a:prstGeom prst="rightArrow">
          <a:avLst>
            <a:gd name="adj1" fmla="val 60000"/>
            <a:gd name="adj2" fmla="val 50000"/>
          </a:avLst>
        </a:prstGeom>
        <a:solidFill>
          <a:schemeClr val="accent5">
            <a:shade val="90000"/>
            <a:hueOff val="149216"/>
            <a:satOff val="-14166"/>
            <a:lumOff val="1343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5435783" y="2977469"/>
        <a:ext cx="442" cy="150081"/>
      </dsp:txXfrm>
    </dsp:sp>
    <dsp:sp modelId="{7584DBC7-AF22-4101-A0B2-790B0ADB8CA0}">
      <dsp:nvSpPr>
        <dsp:cNvPr id="0" name=""/>
        <dsp:cNvSpPr/>
      </dsp:nvSpPr>
      <dsp:spPr>
        <a:xfrm>
          <a:off x="4652746" y="3001840"/>
          <a:ext cx="1107169" cy="1107169"/>
        </a:xfrm>
        <a:prstGeom prst="ellipse">
          <a:avLst/>
        </a:prstGeom>
        <a:solidFill>
          <a:schemeClr val="accent5">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FAITH</a:t>
          </a:r>
        </a:p>
        <a:p>
          <a:pPr marL="0" lvl="0" indent="0" algn="ctr" defTabSz="800100">
            <a:lnSpc>
              <a:spcPct val="90000"/>
            </a:lnSpc>
            <a:spcBef>
              <a:spcPct val="0"/>
            </a:spcBef>
            <a:spcAft>
              <a:spcPct val="35000"/>
            </a:spcAft>
            <a:buNone/>
          </a:pPr>
          <a:r>
            <a:rPr lang="en-US" sz="1800" b="1" kern="1200" dirty="0"/>
            <a:t>BASED</a:t>
          </a:r>
        </a:p>
      </dsp:txBody>
      <dsp:txXfrm>
        <a:off x="4814887" y="3163981"/>
        <a:ext cx="782887" cy="782887"/>
      </dsp:txXfrm>
    </dsp:sp>
    <dsp:sp modelId="{2FEDDD31-033F-4D2E-A687-DE02AC608F9F}">
      <dsp:nvSpPr>
        <dsp:cNvPr id="0" name=""/>
        <dsp:cNvSpPr/>
      </dsp:nvSpPr>
      <dsp:spPr>
        <a:xfrm rot="19636364">
          <a:off x="4740809" y="3729312"/>
          <a:ext cx="678" cy="250135"/>
        </a:xfrm>
        <a:prstGeom prst="rightArrow">
          <a:avLst>
            <a:gd name="adj1" fmla="val 60000"/>
            <a:gd name="adj2" fmla="val 50000"/>
          </a:avLst>
        </a:prstGeom>
        <a:solidFill>
          <a:schemeClr val="accent5">
            <a:shade val="90000"/>
            <a:hueOff val="198954"/>
            <a:satOff val="-18888"/>
            <a:lumOff val="179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4740825" y="3779394"/>
        <a:ext cx="475" cy="150081"/>
      </dsp:txXfrm>
    </dsp:sp>
    <dsp:sp modelId="{4B60E357-C16A-4C69-9F0D-0ED99FE6FE78}">
      <dsp:nvSpPr>
        <dsp:cNvPr id="0" name=""/>
        <dsp:cNvSpPr/>
      </dsp:nvSpPr>
      <dsp:spPr>
        <a:xfrm>
          <a:off x="3713098" y="3590453"/>
          <a:ext cx="1114959" cy="1132687"/>
        </a:xfrm>
        <a:prstGeom prst="ellipse">
          <a:avLst/>
        </a:prstGeom>
        <a:solidFill>
          <a:schemeClr val="accent5">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EDUCATION</a:t>
          </a:r>
        </a:p>
        <a:p>
          <a:pPr marL="0" lvl="0" indent="0" algn="ctr" defTabSz="488950">
            <a:lnSpc>
              <a:spcPct val="90000"/>
            </a:lnSpc>
            <a:spcBef>
              <a:spcPct val="0"/>
            </a:spcBef>
            <a:spcAft>
              <a:spcPct val="35000"/>
            </a:spcAft>
            <a:buNone/>
          </a:pPr>
          <a:r>
            <a:rPr lang="en-US" sz="1100" b="1" kern="1200" dirty="0"/>
            <a:t>(K-12)</a:t>
          </a:r>
        </a:p>
      </dsp:txBody>
      <dsp:txXfrm>
        <a:off x="3876380" y="3756331"/>
        <a:ext cx="788395" cy="800931"/>
      </dsp:txXfrm>
    </dsp:sp>
    <dsp:sp modelId="{D97A02E3-B1E7-4DC5-9376-4FD1739F3EF6}">
      <dsp:nvSpPr>
        <dsp:cNvPr id="0" name=""/>
        <dsp:cNvSpPr/>
      </dsp:nvSpPr>
      <dsp:spPr>
        <a:xfrm>
          <a:off x="3738692" y="4031729"/>
          <a:ext cx="61658" cy="250135"/>
        </a:xfrm>
        <a:prstGeom prst="rightArrow">
          <a:avLst>
            <a:gd name="adj1" fmla="val 60000"/>
            <a:gd name="adj2" fmla="val 50000"/>
          </a:avLst>
        </a:prstGeom>
        <a:solidFill>
          <a:schemeClr val="accent5">
            <a:shade val="90000"/>
            <a:hueOff val="248693"/>
            <a:satOff val="-23609"/>
            <a:lumOff val="223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3738692" y="4081756"/>
        <a:ext cx="43161" cy="150081"/>
      </dsp:txXfrm>
    </dsp:sp>
    <dsp:sp modelId="{FA397506-87DD-4C7D-8929-AF911B51F478}">
      <dsp:nvSpPr>
        <dsp:cNvPr id="0" name=""/>
        <dsp:cNvSpPr/>
      </dsp:nvSpPr>
      <dsp:spPr>
        <a:xfrm>
          <a:off x="2487056" y="3458307"/>
          <a:ext cx="1342378" cy="1396978"/>
        </a:xfrm>
        <a:prstGeom prst="ellipse">
          <a:avLst/>
        </a:prstGeom>
        <a:solidFill>
          <a:schemeClr val="accent5">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HOMELESS</a:t>
          </a:r>
        </a:p>
      </dsp:txBody>
      <dsp:txXfrm>
        <a:off x="2683643" y="3662890"/>
        <a:ext cx="949204" cy="987812"/>
      </dsp:txXfrm>
    </dsp:sp>
    <dsp:sp modelId="{FD3962C7-C7D9-4B24-BCE6-161A3F35A5F2}">
      <dsp:nvSpPr>
        <dsp:cNvPr id="0" name=""/>
        <dsp:cNvSpPr/>
      </dsp:nvSpPr>
      <dsp:spPr>
        <a:xfrm rot="1963636">
          <a:off x="2613933" y="3713791"/>
          <a:ext cx="99180" cy="250135"/>
        </a:xfrm>
        <a:prstGeom prst="rightArrow">
          <a:avLst>
            <a:gd name="adj1" fmla="val 60000"/>
            <a:gd name="adj2" fmla="val 50000"/>
          </a:avLst>
        </a:prstGeom>
        <a:solidFill>
          <a:schemeClr val="accent5">
            <a:shade val="90000"/>
            <a:hueOff val="298432"/>
            <a:satOff val="-28331"/>
            <a:lumOff val="268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616295" y="3755775"/>
        <a:ext cx="69426" cy="150081"/>
      </dsp:txXfrm>
    </dsp:sp>
    <dsp:sp modelId="{E6E1E1A1-3BDC-4DB2-867C-5561CC27AC22}">
      <dsp:nvSpPr>
        <dsp:cNvPr id="0" name=""/>
        <dsp:cNvSpPr/>
      </dsp:nvSpPr>
      <dsp:spPr>
        <a:xfrm>
          <a:off x="1610064" y="2913492"/>
          <a:ext cx="1224855" cy="1283865"/>
        </a:xfrm>
        <a:prstGeom prst="ellipse">
          <a:avLst/>
        </a:prstGeom>
        <a:solidFill>
          <a:schemeClr val="accent5">
            <a:alpha val="90000"/>
            <a:hueOff val="0"/>
            <a:satOff val="0"/>
            <a:lumOff val="0"/>
            <a:alphaOff val="-2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VETERANS</a:t>
          </a:r>
        </a:p>
      </dsp:txBody>
      <dsp:txXfrm>
        <a:off x="1789440" y="3101510"/>
        <a:ext cx="866103" cy="907829"/>
      </dsp:txXfrm>
    </dsp:sp>
    <dsp:sp modelId="{DC4110AD-2A71-49C4-AC79-894BA09C589C}">
      <dsp:nvSpPr>
        <dsp:cNvPr id="0" name=""/>
        <dsp:cNvSpPr/>
      </dsp:nvSpPr>
      <dsp:spPr>
        <a:xfrm rot="3927273">
          <a:off x="1942984" y="2956083"/>
          <a:ext cx="125828" cy="250135"/>
        </a:xfrm>
        <a:prstGeom prst="rightArrow">
          <a:avLst>
            <a:gd name="adj1" fmla="val 60000"/>
            <a:gd name="adj2" fmla="val 50000"/>
          </a:avLst>
        </a:prstGeom>
        <a:solidFill>
          <a:schemeClr val="accent5">
            <a:shade val="90000"/>
            <a:hueOff val="348170"/>
            <a:satOff val="-33053"/>
            <a:lumOff val="3133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954017" y="2988942"/>
        <a:ext cx="88080" cy="150081"/>
      </dsp:txXfrm>
    </dsp:sp>
    <dsp:sp modelId="{1FCD7FF3-9958-4D88-9B74-DDCDAC53B61C}">
      <dsp:nvSpPr>
        <dsp:cNvPr id="0" name=""/>
        <dsp:cNvSpPr/>
      </dsp:nvSpPr>
      <dsp:spPr>
        <a:xfrm>
          <a:off x="1088233" y="1820857"/>
          <a:ext cx="1344357" cy="1445508"/>
        </a:xfrm>
        <a:prstGeom prst="ellipse">
          <a:avLst/>
        </a:prstGeom>
        <a:solidFill>
          <a:schemeClr val="accent5">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GROUP</a:t>
          </a:r>
        </a:p>
        <a:p>
          <a:pPr marL="0" lvl="0" indent="0" algn="ctr" defTabSz="622300">
            <a:lnSpc>
              <a:spcPct val="90000"/>
            </a:lnSpc>
            <a:spcBef>
              <a:spcPct val="0"/>
            </a:spcBef>
            <a:spcAft>
              <a:spcPct val="35000"/>
            </a:spcAft>
            <a:buNone/>
          </a:pPr>
          <a:r>
            <a:rPr lang="en-US" sz="1400" b="1" kern="1200" dirty="0"/>
            <a:t>QUARTERS</a:t>
          </a:r>
        </a:p>
      </dsp:txBody>
      <dsp:txXfrm>
        <a:off x="1285110" y="2032547"/>
        <a:ext cx="950603" cy="1022128"/>
      </dsp:txXfrm>
    </dsp:sp>
    <dsp:sp modelId="{1DEF6901-7746-4BD4-89FD-A9566F9C327F}">
      <dsp:nvSpPr>
        <dsp:cNvPr id="0" name=""/>
        <dsp:cNvSpPr/>
      </dsp:nvSpPr>
      <dsp:spPr>
        <a:xfrm rot="5890909">
          <a:off x="1808758" y="1782388"/>
          <a:ext cx="86239" cy="250135"/>
        </a:xfrm>
        <a:prstGeom prst="rightArrow">
          <a:avLst>
            <a:gd name="adj1" fmla="val 60000"/>
            <a:gd name="adj2" fmla="val 50000"/>
          </a:avLst>
        </a:prstGeom>
        <a:solidFill>
          <a:schemeClr val="accent5">
            <a:shade val="90000"/>
            <a:hueOff val="397909"/>
            <a:satOff val="-37775"/>
            <a:lumOff val="358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10800000">
        <a:off x="1823535" y="1819611"/>
        <a:ext cx="60367" cy="150081"/>
      </dsp:txXfrm>
    </dsp:sp>
    <dsp:sp modelId="{91E58E87-49EA-4BDD-A2DC-B6F3BA26C691}">
      <dsp:nvSpPr>
        <dsp:cNvPr id="0" name=""/>
        <dsp:cNvSpPr/>
      </dsp:nvSpPr>
      <dsp:spPr>
        <a:xfrm>
          <a:off x="1372481" y="889016"/>
          <a:ext cx="1092465" cy="1107169"/>
        </a:xfrm>
        <a:prstGeom prst="ellipse">
          <a:avLst/>
        </a:prstGeom>
        <a:solidFill>
          <a:schemeClr val="accent5">
            <a:alpha val="90000"/>
            <a:hueOff val="0"/>
            <a:satOff val="0"/>
            <a:lumOff val="0"/>
            <a:alphaOff val="-3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RECRUITING</a:t>
          </a:r>
        </a:p>
      </dsp:txBody>
      <dsp:txXfrm>
        <a:off x="1532469" y="1051157"/>
        <a:ext cx="772489" cy="782887"/>
      </dsp:txXfrm>
    </dsp:sp>
    <dsp:sp modelId="{39FC9F7F-741E-4486-B414-A7D842B66841}">
      <dsp:nvSpPr>
        <dsp:cNvPr id="0" name=""/>
        <dsp:cNvSpPr/>
      </dsp:nvSpPr>
      <dsp:spPr>
        <a:xfrm rot="8187836">
          <a:off x="2285038" y="956331"/>
          <a:ext cx="27646" cy="250135"/>
        </a:xfrm>
        <a:prstGeom prst="rightArrow">
          <a:avLst>
            <a:gd name="adj1" fmla="val 60000"/>
            <a:gd name="adj2" fmla="val 50000"/>
          </a:avLst>
        </a:prstGeom>
        <a:solidFill>
          <a:schemeClr val="accent5">
            <a:shade val="90000"/>
            <a:hueOff val="447647"/>
            <a:satOff val="-42497"/>
            <a:lumOff val="402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10800000">
        <a:off x="2292191" y="1003502"/>
        <a:ext cx="19352" cy="150081"/>
      </dsp:txXfrm>
    </dsp:sp>
    <dsp:sp modelId="{23B15FD6-0A7C-49CC-9A20-3662A2C83616}">
      <dsp:nvSpPr>
        <dsp:cNvPr id="0" name=""/>
        <dsp:cNvSpPr/>
      </dsp:nvSpPr>
      <dsp:spPr>
        <a:xfrm>
          <a:off x="2135152" y="72647"/>
          <a:ext cx="1150037" cy="1235884"/>
        </a:xfrm>
        <a:prstGeom prst="ellipse">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1" kern="1200" dirty="0"/>
        </a:p>
        <a:p>
          <a:pPr marL="0" lvl="0" indent="0" algn="ctr" defTabSz="622300">
            <a:lnSpc>
              <a:spcPct val="90000"/>
            </a:lnSpc>
            <a:spcBef>
              <a:spcPct val="0"/>
            </a:spcBef>
            <a:spcAft>
              <a:spcPct val="35000"/>
            </a:spcAft>
            <a:buNone/>
          </a:pPr>
          <a:endParaRPr lang="en-US" sz="1400" b="1" kern="1200" dirty="0"/>
        </a:p>
        <a:p>
          <a:pPr marL="0" lvl="0" indent="0" algn="ctr" defTabSz="622300">
            <a:lnSpc>
              <a:spcPct val="90000"/>
            </a:lnSpc>
            <a:spcBef>
              <a:spcPct val="0"/>
            </a:spcBef>
            <a:spcAft>
              <a:spcPct val="35000"/>
            </a:spcAft>
            <a:buNone/>
          </a:pPr>
          <a:r>
            <a:rPr lang="en-US" sz="1000" b="1" kern="1200" dirty="0"/>
            <a:t>IMMIGRANT</a:t>
          </a:r>
        </a:p>
        <a:p>
          <a:pPr marL="0" lvl="0" indent="0" algn="ctr" defTabSz="622300">
            <a:lnSpc>
              <a:spcPct val="90000"/>
            </a:lnSpc>
            <a:spcBef>
              <a:spcPct val="0"/>
            </a:spcBef>
            <a:spcAft>
              <a:spcPct val="35000"/>
            </a:spcAft>
            <a:buNone/>
          </a:pPr>
          <a:endParaRPr lang="en-US" sz="1400" b="1" kern="1200" dirty="0"/>
        </a:p>
        <a:p>
          <a:pPr marL="0" lvl="0" indent="0" algn="ctr" defTabSz="622300">
            <a:lnSpc>
              <a:spcPct val="90000"/>
            </a:lnSpc>
            <a:spcBef>
              <a:spcPct val="0"/>
            </a:spcBef>
            <a:spcAft>
              <a:spcPct val="35000"/>
            </a:spcAft>
            <a:buNone/>
          </a:pPr>
          <a:endParaRPr lang="en-US" sz="800" kern="1200" dirty="0"/>
        </a:p>
      </dsp:txBody>
      <dsp:txXfrm>
        <a:off x="2303571" y="253638"/>
        <a:ext cx="813199" cy="873902"/>
      </dsp:txXfrm>
    </dsp:sp>
    <dsp:sp modelId="{EEE1C597-E1AF-40CF-B46A-724E14B30D29}">
      <dsp:nvSpPr>
        <dsp:cNvPr id="0" name=""/>
        <dsp:cNvSpPr/>
      </dsp:nvSpPr>
      <dsp:spPr>
        <a:xfrm rot="9490982">
          <a:off x="3232357" y="354011"/>
          <a:ext cx="12344" cy="250135"/>
        </a:xfrm>
        <a:prstGeom prst="rightArrow">
          <a:avLst>
            <a:gd name="adj1" fmla="val 60000"/>
            <a:gd name="adj2" fmla="val 50000"/>
          </a:avLst>
        </a:prstGeom>
        <a:solidFill>
          <a:schemeClr val="accent5">
            <a:shade val="90000"/>
            <a:hueOff val="497386"/>
            <a:satOff val="-47219"/>
            <a:lumOff val="447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10800000">
        <a:off x="3235927" y="403350"/>
        <a:ext cx="8641" cy="15008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604838"/>
          </a:xfrm>
          <a:prstGeom prst="rect">
            <a:avLst/>
          </a:prstGeom>
        </p:spPr>
        <p:txBody>
          <a:bodyPr vert="horz" lIns="108850" tIns="54425" rIns="108850" bIns="54425" rtlCol="0"/>
          <a:lstStyle>
            <a:lvl1pPr algn="l" eaLnBrk="1" fontAlgn="auto" hangingPunct="1">
              <a:spcBef>
                <a:spcPts val="0"/>
              </a:spcBef>
              <a:spcAft>
                <a:spcPts val="0"/>
              </a:spcAft>
              <a:defRPr sz="1400">
                <a:latin typeface="+mn-lt"/>
              </a:defRPr>
            </a:lvl1pPr>
          </a:lstStyle>
          <a:p>
            <a:pPr>
              <a:defRPr/>
            </a:pPr>
            <a:endParaRPr lang="en-US"/>
          </a:p>
        </p:txBody>
      </p:sp>
      <p:sp>
        <p:nvSpPr>
          <p:cNvPr id="3" name="Date Placeholder 2"/>
          <p:cNvSpPr>
            <a:spLocks noGrp="1"/>
          </p:cNvSpPr>
          <p:nvPr>
            <p:ph type="dt" idx="1"/>
          </p:nvPr>
        </p:nvSpPr>
        <p:spPr>
          <a:xfrm>
            <a:off x="3970338" y="0"/>
            <a:ext cx="3038475" cy="604838"/>
          </a:xfrm>
          <a:prstGeom prst="rect">
            <a:avLst/>
          </a:prstGeom>
        </p:spPr>
        <p:txBody>
          <a:bodyPr vert="horz" lIns="108850" tIns="54425" rIns="108850" bIns="54425" rtlCol="0"/>
          <a:lstStyle>
            <a:lvl1pPr algn="r" eaLnBrk="1" fontAlgn="auto" hangingPunct="1">
              <a:spcBef>
                <a:spcPts val="0"/>
              </a:spcBef>
              <a:spcAft>
                <a:spcPts val="0"/>
              </a:spcAft>
              <a:defRPr sz="1400">
                <a:latin typeface="+mn-lt"/>
              </a:defRPr>
            </a:lvl1pPr>
          </a:lstStyle>
          <a:p>
            <a:pPr>
              <a:defRPr/>
            </a:pPr>
            <a:fld id="{EE47A0C3-005B-4672-BF3D-D4DCF344C538}" type="datetimeFigureOut">
              <a:rPr lang="en-US"/>
              <a:pPr>
                <a:defRPr/>
              </a:pPr>
              <a:t>2/20/2019</a:t>
            </a:fld>
            <a:endParaRPr lang="en-US"/>
          </a:p>
        </p:txBody>
      </p:sp>
      <p:sp>
        <p:nvSpPr>
          <p:cNvPr id="4" name="Slide Image Placeholder 3"/>
          <p:cNvSpPr>
            <a:spLocks noGrp="1" noRot="1" noChangeAspect="1"/>
          </p:cNvSpPr>
          <p:nvPr>
            <p:ph type="sldImg" idx="2"/>
          </p:nvPr>
        </p:nvSpPr>
        <p:spPr>
          <a:xfrm>
            <a:off x="-106363" y="1504950"/>
            <a:ext cx="7223126" cy="4064000"/>
          </a:xfrm>
          <a:prstGeom prst="rect">
            <a:avLst/>
          </a:prstGeom>
          <a:noFill/>
          <a:ln w="12700">
            <a:solidFill>
              <a:prstClr val="black"/>
            </a:solidFill>
          </a:ln>
        </p:spPr>
        <p:txBody>
          <a:bodyPr vert="horz" lIns="108850" tIns="54425" rIns="108850" bIns="54425" rtlCol="0" anchor="ctr"/>
          <a:lstStyle/>
          <a:p>
            <a:pPr lvl="0"/>
            <a:endParaRPr lang="en-US" noProof="0"/>
          </a:p>
        </p:txBody>
      </p:sp>
      <p:sp>
        <p:nvSpPr>
          <p:cNvPr id="5" name="Notes Placeholder 4"/>
          <p:cNvSpPr>
            <a:spLocks noGrp="1"/>
          </p:cNvSpPr>
          <p:nvPr>
            <p:ph type="body" sz="quarter" idx="3"/>
          </p:nvPr>
        </p:nvSpPr>
        <p:spPr>
          <a:xfrm>
            <a:off x="701675" y="5794375"/>
            <a:ext cx="5607050" cy="4740275"/>
          </a:xfrm>
          <a:prstGeom prst="rect">
            <a:avLst/>
          </a:prstGeom>
        </p:spPr>
        <p:txBody>
          <a:bodyPr vert="horz" lIns="108850" tIns="54425" rIns="108850" bIns="54425"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11434763"/>
            <a:ext cx="3038475" cy="604837"/>
          </a:xfrm>
          <a:prstGeom prst="rect">
            <a:avLst/>
          </a:prstGeom>
        </p:spPr>
        <p:txBody>
          <a:bodyPr vert="horz" lIns="108850" tIns="54425" rIns="108850" bIns="54425" rtlCol="0" anchor="b"/>
          <a:lstStyle>
            <a:lvl1pPr algn="l" eaLnBrk="1" fontAlgn="auto" hangingPunct="1">
              <a:spcBef>
                <a:spcPts val="0"/>
              </a:spcBef>
              <a:spcAft>
                <a:spcPts val="0"/>
              </a:spcAft>
              <a:defRPr sz="1400">
                <a:latin typeface="+mn-lt"/>
              </a:defRPr>
            </a:lvl1pPr>
          </a:lstStyle>
          <a:p>
            <a:pPr>
              <a:defRPr/>
            </a:pPr>
            <a:endParaRPr lang="en-US"/>
          </a:p>
        </p:txBody>
      </p:sp>
      <p:sp>
        <p:nvSpPr>
          <p:cNvPr id="7" name="Slide Number Placeholder 6"/>
          <p:cNvSpPr>
            <a:spLocks noGrp="1"/>
          </p:cNvSpPr>
          <p:nvPr>
            <p:ph type="sldNum" sz="quarter" idx="5"/>
          </p:nvPr>
        </p:nvSpPr>
        <p:spPr>
          <a:xfrm>
            <a:off x="3970338" y="11434763"/>
            <a:ext cx="3038475" cy="604837"/>
          </a:xfrm>
          <a:prstGeom prst="rect">
            <a:avLst/>
          </a:prstGeom>
        </p:spPr>
        <p:txBody>
          <a:bodyPr vert="horz" lIns="108850" tIns="54425" rIns="108850" bIns="54425" rtlCol="0" anchor="b"/>
          <a:lstStyle>
            <a:lvl1pPr algn="r" eaLnBrk="1" fontAlgn="auto" hangingPunct="1">
              <a:spcBef>
                <a:spcPts val="0"/>
              </a:spcBef>
              <a:spcAft>
                <a:spcPts val="0"/>
              </a:spcAft>
              <a:defRPr sz="1400">
                <a:latin typeface="+mn-lt"/>
              </a:defRPr>
            </a:lvl1pPr>
          </a:lstStyle>
          <a:p>
            <a:pPr>
              <a:defRPr/>
            </a:pPr>
            <a:fld id="{0A4EEE9F-78EF-4E3A-A440-169E51F0155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1</a:t>
            </a:fld>
            <a:endParaRPr lang="en-US" dirty="0"/>
          </a:p>
        </p:txBody>
      </p:sp>
    </p:spTree>
    <p:extLst>
      <p:ext uri="{BB962C8B-B14F-4D97-AF65-F5344CB8AC3E}">
        <p14:creationId xmlns:p14="http://schemas.microsoft.com/office/powerpoint/2010/main" val="1924041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formed, the CCC will begin drafting a plan based on the specific challenges within high low response areas of Wyoming.  </a:t>
            </a:r>
          </a:p>
          <a:p>
            <a:endParaRPr lang="en-US" dirty="0"/>
          </a:p>
          <a:p>
            <a:r>
              <a:rPr lang="en-US" dirty="0"/>
              <a:t>To assist with this task, the Census developed an interactive web mapping application called the Response Outreach Area Mapper (ROAM) that allows users to access data available in the Census Bureau’s Planning Database to plan outreach, marketing and promotional efforts.  With ROAM, the darkest color-shaded colors indicate the highest low response areas with a percentage of those least likely to respond to a census questionnaire.</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A4EEE9F-78EF-4E3A-A440-169E51F01552}" type="slidenum">
              <a:rPr lang="en-US" smtClean="0"/>
              <a:pPr>
                <a:defRPr/>
              </a:pPr>
              <a:t>11</a:t>
            </a:fld>
            <a:endParaRPr lang="en-US"/>
          </a:p>
        </p:txBody>
      </p:sp>
    </p:spTree>
    <p:extLst>
      <p:ext uri="{BB962C8B-B14F-4D97-AF65-F5344CB8AC3E}">
        <p14:creationId xmlns:p14="http://schemas.microsoft.com/office/powerpoint/2010/main" val="3298803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Let’s take a look at some of the variables that make this tract harder to count and discuss how we can overcome these barriers. </a:t>
            </a:r>
          </a:p>
          <a:p>
            <a:endParaRPr lang="en-US" dirty="0"/>
          </a:p>
          <a:p>
            <a:pPr marL="228600" indent="-228600">
              <a:buAutoNum type="arabicPeriod"/>
            </a:pPr>
            <a:r>
              <a:rPr lang="en-US" b="0" baseline="0" dirty="0"/>
              <a:t>Look at the LRS (Low Response Score--</a:t>
            </a:r>
            <a:r>
              <a:rPr lang="en-US" sz="1200" dirty="0"/>
              <a:t>predicted level of Census self nonresponse at the tract level ) As you can see I have Tract 4 information's listed on this slide. It has an LRS of 23.7 meaning we are estimating that 23.7% of households in that tract will NOT self-respond to the Census</a:t>
            </a:r>
            <a:endParaRPr lang="en-US" b="0" baseline="0" dirty="0"/>
          </a:p>
          <a:p>
            <a:pPr marL="0" indent="0">
              <a:buNone/>
            </a:pPr>
            <a:endParaRPr lang="en-US" b="0" baseline="0" dirty="0"/>
          </a:p>
          <a:p>
            <a:pPr marL="0" indent="0">
              <a:buNone/>
            </a:pPr>
            <a:r>
              <a:rPr lang="en-US" b="0" baseline="0" dirty="0"/>
              <a:t>2.  Look at Race</a:t>
            </a:r>
          </a:p>
          <a:p>
            <a:pPr marL="0" indent="0">
              <a:buNone/>
            </a:pPr>
            <a:endParaRPr lang="en-US" b="0" baseline="0" dirty="0"/>
          </a:p>
          <a:p>
            <a:pPr marL="228600" indent="-228600">
              <a:buAutoNum type="arabicPeriod" startAt="3"/>
            </a:pPr>
            <a:r>
              <a:rPr lang="en-US" b="0" baseline="0" dirty="0"/>
              <a:t>Poverty level – what does that mean?  Means people may be so focused on making ends meat that they simply don’t have time to worry about a census questionnaire.  What are things we can do to address that?</a:t>
            </a:r>
          </a:p>
          <a:p>
            <a:pPr marL="0" indent="0">
              <a:buNone/>
            </a:pPr>
            <a:endParaRPr lang="en-US" b="0" baseline="0" dirty="0"/>
          </a:p>
          <a:p>
            <a:pPr marL="628650" lvl="2" indent="-171450" eaLnBrk="1" fontAlgn="auto" hangingPunct="1">
              <a:spcBef>
                <a:spcPts val="0"/>
              </a:spcBef>
              <a:spcAft>
                <a:spcPts val="0"/>
              </a:spcAft>
              <a:buFont typeface="Arial" panose="020B0604020202020204" pitchFamily="34" charset="0"/>
              <a:buChar char="•"/>
              <a:defRPr/>
            </a:pPr>
            <a:r>
              <a:rPr lang="en-US" dirty="0"/>
              <a:t>Work through health and human services/social service organizations to develop messages about how filling out the Census questionnaire helps keep funding for programs – food assistance, housing assistance, day care assistance, transportation, work force development, etc.</a:t>
            </a:r>
          </a:p>
          <a:p>
            <a:pPr marL="228600" indent="-228600">
              <a:buAutoNum type="arabicPeriod"/>
            </a:pPr>
            <a:endParaRPr lang="en-US" b="0" baseline="0" dirty="0"/>
          </a:p>
          <a:p>
            <a:pPr marL="228600" indent="-228600">
              <a:buAutoNum type="arabicPeriod" startAt="4"/>
            </a:pPr>
            <a:r>
              <a:rPr lang="en-US" b="0" baseline="0" dirty="0"/>
              <a:t>Level of education – Effective Census in School programs should be developed</a:t>
            </a:r>
          </a:p>
          <a:p>
            <a:pPr marL="228600" indent="-228600">
              <a:buAutoNum type="arabicPeriod" startAt="4"/>
            </a:pPr>
            <a:r>
              <a:rPr lang="en-US" b="0" baseline="0" dirty="0"/>
              <a:t>Renter occupied housing units – working through the apartment association, apt. managers to provide census kiosks in the leasing building – or placing messages on apt. doors to please self-respond online or by phone – offering discounts on rent for those who do – the goal to avoid NRFU and disruption to the apt. complex.</a:t>
            </a:r>
          </a:p>
          <a:p>
            <a:endParaRPr lang="en-US" dirty="0"/>
          </a:p>
        </p:txBody>
      </p:sp>
      <p:sp>
        <p:nvSpPr>
          <p:cNvPr id="4" name="Slide Number Placeholder 3"/>
          <p:cNvSpPr>
            <a:spLocks noGrp="1"/>
          </p:cNvSpPr>
          <p:nvPr>
            <p:ph type="sldNum" sz="quarter" idx="10"/>
          </p:nvPr>
        </p:nvSpPr>
        <p:spPr/>
        <p:txBody>
          <a:bodyPr/>
          <a:lstStyle/>
          <a:p>
            <a:pPr>
              <a:defRPr/>
            </a:pPr>
            <a:fld id="{0A4EEE9F-78EF-4E3A-A440-169E51F01552}" type="slidenum">
              <a:rPr lang="en-US" smtClean="0"/>
              <a:pPr>
                <a:defRPr/>
              </a:pPr>
              <a:t>12</a:t>
            </a:fld>
            <a:endParaRPr lang="en-US"/>
          </a:p>
        </p:txBody>
      </p:sp>
    </p:spTree>
    <p:extLst>
      <p:ext uri="{BB962C8B-B14F-4D97-AF65-F5344CB8AC3E}">
        <p14:creationId xmlns:p14="http://schemas.microsoft.com/office/powerpoint/2010/main" val="2232303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Let’s take a look at some of the variables that make this tract harder to count and discuss how we can overcome these barriers. </a:t>
            </a:r>
          </a:p>
          <a:p>
            <a:endParaRPr lang="en-US" dirty="0"/>
          </a:p>
          <a:p>
            <a:pPr marL="228600" indent="-228600">
              <a:buAutoNum type="arabicPeriod"/>
            </a:pPr>
            <a:r>
              <a:rPr lang="en-US" b="0" baseline="0" dirty="0"/>
              <a:t>Look at the LRS (Low Response Score--</a:t>
            </a:r>
            <a:r>
              <a:rPr lang="en-US" sz="1200" dirty="0"/>
              <a:t>predicted level of Census self nonresponse at the tract level ) As you can see I have Tract 4 information's listed on this slide. It has an LRS of 23.7 meaning we are estimating that 23.7% of households in that tract will NOT self-respond to the Census</a:t>
            </a:r>
            <a:endParaRPr lang="en-US" b="0" baseline="0" dirty="0"/>
          </a:p>
          <a:p>
            <a:pPr marL="0" indent="0">
              <a:buNone/>
            </a:pPr>
            <a:endParaRPr lang="en-US" b="0" baseline="0" dirty="0"/>
          </a:p>
          <a:p>
            <a:pPr marL="0" indent="0">
              <a:buNone/>
            </a:pPr>
            <a:r>
              <a:rPr lang="en-US" b="0" baseline="0" dirty="0"/>
              <a:t>2.  Look at Race</a:t>
            </a:r>
          </a:p>
          <a:p>
            <a:pPr marL="0" indent="0">
              <a:buNone/>
            </a:pPr>
            <a:endParaRPr lang="en-US" b="0" baseline="0" dirty="0"/>
          </a:p>
          <a:p>
            <a:pPr marL="228600" indent="-228600">
              <a:buAutoNum type="arabicPeriod" startAt="3"/>
            </a:pPr>
            <a:r>
              <a:rPr lang="en-US" b="0" baseline="0" dirty="0"/>
              <a:t>Poverty level – what does that mean?  Means people may be so focused on making ends meat that they simply don’t have time to worry about a census questionnaire.  What are things we can do to address that?</a:t>
            </a:r>
          </a:p>
          <a:p>
            <a:pPr marL="0" indent="0">
              <a:buNone/>
            </a:pPr>
            <a:endParaRPr lang="en-US" b="0" baseline="0" dirty="0"/>
          </a:p>
          <a:p>
            <a:pPr marL="628650" lvl="2" indent="-171450" eaLnBrk="1" fontAlgn="auto" hangingPunct="1">
              <a:spcBef>
                <a:spcPts val="0"/>
              </a:spcBef>
              <a:spcAft>
                <a:spcPts val="0"/>
              </a:spcAft>
              <a:buFont typeface="Arial" panose="020B0604020202020204" pitchFamily="34" charset="0"/>
              <a:buChar char="•"/>
              <a:defRPr/>
            </a:pPr>
            <a:r>
              <a:rPr lang="en-US" dirty="0"/>
              <a:t>Work through health and human services/social service organizations to develop messages about how filling out the Census questionnaire helps keep funding for programs – food assistance, housing assistance, day care assistance, transportation, work force development, etc.</a:t>
            </a:r>
          </a:p>
          <a:p>
            <a:pPr marL="228600" indent="-228600">
              <a:buAutoNum type="arabicPeriod"/>
            </a:pPr>
            <a:endParaRPr lang="en-US" b="0" baseline="0" dirty="0"/>
          </a:p>
          <a:p>
            <a:pPr marL="228600" indent="-228600">
              <a:buAutoNum type="arabicPeriod" startAt="4"/>
            </a:pPr>
            <a:r>
              <a:rPr lang="en-US" b="0" baseline="0" dirty="0"/>
              <a:t>Level of education – Effective Census in School programs should be developed</a:t>
            </a:r>
          </a:p>
          <a:p>
            <a:pPr marL="228600" indent="-228600">
              <a:buAutoNum type="arabicPeriod" startAt="4"/>
            </a:pPr>
            <a:r>
              <a:rPr lang="en-US" b="0" baseline="0" dirty="0"/>
              <a:t>Renter occupied housing units – working through the apartment association, apt. managers to provide census kiosks in the leasing building – or placing messages on apt. doors to please self-respond online or by phone – offering discounts on rent for those who do – the goal to avoid NRFU and disruption to the apt. complex.</a:t>
            </a:r>
          </a:p>
          <a:p>
            <a:endParaRPr lang="en-US" dirty="0"/>
          </a:p>
        </p:txBody>
      </p:sp>
      <p:sp>
        <p:nvSpPr>
          <p:cNvPr id="4" name="Slide Number Placeholder 3"/>
          <p:cNvSpPr>
            <a:spLocks noGrp="1"/>
          </p:cNvSpPr>
          <p:nvPr>
            <p:ph type="sldNum" sz="quarter" idx="10"/>
          </p:nvPr>
        </p:nvSpPr>
        <p:spPr/>
        <p:txBody>
          <a:bodyPr/>
          <a:lstStyle/>
          <a:p>
            <a:pPr>
              <a:defRPr/>
            </a:pPr>
            <a:fld id="{0A4EEE9F-78EF-4E3A-A440-169E51F01552}" type="slidenum">
              <a:rPr lang="en-US" smtClean="0"/>
              <a:pPr>
                <a:defRPr/>
              </a:pPr>
              <a:t>13</a:t>
            </a:fld>
            <a:endParaRPr lang="en-US"/>
          </a:p>
        </p:txBody>
      </p:sp>
    </p:spTree>
    <p:extLst>
      <p:ext uri="{BB962C8B-B14F-4D97-AF65-F5344CB8AC3E}">
        <p14:creationId xmlns:p14="http://schemas.microsoft.com/office/powerpoint/2010/main" val="1174589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pPr/>
              <a:t>14</a:t>
            </a:fld>
            <a:endParaRPr lang="en-US" dirty="0"/>
          </a:p>
        </p:txBody>
      </p:sp>
    </p:spTree>
    <p:extLst>
      <p:ext uri="{BB962C8B-B14F-4D97-AF65-F5344CB8AC3E}">
        <p14:creationId xmlns:p14="http://schemas.microsoft.com/office/powerpoint/2010/main" val="1046553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4EEE9F-78EF-4E3A-A440-169E51F01552}" type="slidenum">
              <a:rPr lang="en-US" smtClean="0"/>
              <a:pPr>
                <a:defRPr/>
              </a:pPr>
              <a:t>15</a:t>
            </a:fld>
            <a:endParaRPr lang="en-US"/>
          </a:p>
        </p:txBody>
      </p:sp>
    </p:spTree>
    <p:extLst>
      <p:ext uri="{BB962C8B-B14F-4D97-AF65-F5344CB8AC3E}">
        <p14:creationId xmlns:p14="http://schemas.microsoft.com/office/powerpoint/2010/main" val="3816564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A4EEE9F-78EF-4E3A-A440-169E51F01552}" type="slidenum">
              <a:rPr lang="en-US" smtClean="0"/>
              <a:pPr>
                <a:defRPr/>
              </a:pPr>
              <a:t>2</a:t>
            </a:fld>
            <a:endParaRPr lang="en-US" dirty="0"/>
          </a:p>
        </p:txBody>
      </p:sp>
    </p:spTree>
    <p:extLst>
      <p:ext uri="{BB962C8B-B14F-4D97-AF65-F5344CB8AC3E}">
        <p14:creationId xmlns:p14="http://schemas.microsoft.com/office/powerpoint/2010/main" val="1639173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highlights the Congressional changes that occurred after the last Census.  </a:t>
            </a:r>
          </a:p>
        </p:txBody>
      </p:sp>
      <p:sp>
        <p:nvSpPr>
          <p:cNvPr id="4" name="Slide Number Placeholder 3"/>
          <p:cNvSpPr>
            <a:spLocks noGrp="1"/>
          </p:cNvSpPr>
          <p:nvPr>
            <p:ph type="sldNum" sz="quarter" idx="10"/>
          </p:nvPr>
        </p:nvSpPr>
        <p:spPr/>
        <p:txBody>
          <a:bodyPr/>
          <a:lstStyle/>
          <a:p>
            <a:pPr>
              <a:defRPr/>
            </a:pPr>
            <a:fld id="{0A4EEE9F-78EF-4E3A-A440-169E51F01552}" type="slidenum">
              <a:rPr lang="en-US" smtClean="0"/>
              <a:pPr>
                <a:defRPr/>
              </a:pPr>
              <a:t>3</a:t>
            </a:fld>
            <a:endParaRPr lang="en-US" dirty="0"/>
          </a:p>
        </p:txBody>
      </p:sp>
    </p:spTree>
    <p:extLst>
      <p:ext uri="{BB962C8B-B14F-4D97-AF65-F5344CB8AC3E}">
        <p14:creationId xmlns:p14="http://schemas.microsoft.com/office/powerpoint/2010/main" val="3881413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Census data also affect how hundreds of billions of dollars in federal funds are distributed to tribal, state and local governments each year.  By 2020, the exact figure will be around $650 billion dollars to the States each and every year, for the next decade.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A4EEE9F-78EF-4E3A-A440-169E51F01552}" type="slidenum">
              <a:rPr lang="en-US" smtClean="0"/>
              <a:pPr>
                <a:defRPr/>
              </a:pPr>
              <a:t>4</a:t>
            </a:fld>
            <a:endParaRPr lang="en-US" dirty="0"/>
          </a:p>
        </p:txBody>
      </p:sp>
    </p:spTree>
    <p:extLst>
      <p:ext uri="{BB962C8B-B14F-4D97-AF65-F5344CB8AC3E}">
        <p14:creationId xmlns:p14="http://schemas.microsoft.com/office/powerpoint/2010/main" val="2608733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Now -2019 </a:t>
            </a:r>
            <a:r>
              <a:rPr lang="en-US" dirty="0"/>
              <a:t>– Between now and 2019, Census Partnership will work with local governments all over the country to establish Complete Count Committees.  In addition, in office address canvassing is happening in our Jeffersonville, Indiana processing center, where staff is determining the areas of high growth and revitalization.  With the use of technology, we anticipate sending census listers to only 30% of the country, saving enormous resources from previous censuses where we canvassed every road in the country.   </a:t>
            </a:r>
          </a:p>
          <a:p>
            <a:endParaRPr lang="en-US" dirty="0"/>
          </a:p>
          <a:p>
            <a:r>
              <a:rPr lang="en-US" b="1" dirty="0"/>
              <a:t>May 2018 </a:t>
            </a:r>
            <a:r>
              <a:rPr lang="en-US" dirty="0"/>
              <a:t>– We will open the Regional Census Center in Dallas, TX which will conduct the census operations in our 12 State region. </a:t>
            </a:r>
          </a:p>
          <a:p>
            <a:endParaRPr lang="en-US" dirty="0"/>
          </a:p>
          <a:p>
            <a:r>
              <a:rPr lang="en-US" b="1" dirty="0"/>
              <a:t>Jan. – Aug. 2019 </a:t>
            </a:r>
            <a:r>
              <a:rPr lang="en-US" dirty="0"/>
              <a:t>– We will open 6 Early Area Census Offices who will recruit and conduct the Field Canvassing operations and 44 Area Census offices in our 12 State region</a:t>
            </a:r>
          </a:p>
          <a:p>
            <a:endParaRPr lang="en-US" dirty="0"/>
          </a:p>
          <a:p>
            <a:r>
              <a:rPr lang="en-US" b="1" dirty="0"/>
              <a:t>March 23, 2020</a:t>
            </a:r>
            <a:r>
              <a:rPr lang="en-US" dirty="0"/>
              <a:t> – the census is finally here and this is the first opportunity to self respond via the internet and fill out your census form!</a:t>
            </a:r>
          </a:p>
          <a:p>
            <a:endParaRPr lang="en-US" dirty="0"/>
          </a:p>
          <a:p>
            <a:r>
              <a:rPr lang="en-US" b="1" dirty="0"/>
              <a:t>April 1, 2020 is Census Day</a:t>
            </a:r>
          </a:p>
          <a:p>
            <a:endParaRPr lang="en-US" b="1" dirty="0"/>
          </a:p>
          <a:p>
            <a:r>
              <a:rPr lang="en-US" b="1" dirty="0"/>
              <a:t>May 2020</a:t>
            </a:r>
            <a:r>
              <a:rPr lang="en-US" dirty="0"/>
              <a:t> – Non-response Follow-Up Operations</a:t>
            </a:r>
          </a:p>
          <a:p>
            <a:endParaRPr lang="en-US" dirty="0"/>
          </a:p>
          <a:p>
            <a:r>
              <a:rPr lang="en-US" b="1" dirty="0"/>
              <a:t>August 2020 </a:t>
            </a:r>
            <a:r>
              <a:rPr lang="en-US" dirty="0"/>
              <a:t>– the Census is over, the Census is over</a:t>
            </a:r>
          </a:p>
          <a:p>
            <a:endParaRPr lang="en-US" dirty="0"/>
          </a:p>
          <a:p>
            <a:r>
              <a:rPr lang="en-US" b="1" dirty="0"/>
              <a:t>December 31, 2020 </a:t>
            </a:r>
            <a:r>
              <a:rPr lang="en-US" dirty="0"/>
              <a:t>– counts delivered to the President</a:t>
            </a:r>
          </a:p>
          <a:p>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A4EEE9F-78EF-4E3A-A440-169E51F01552}" type="slidenum">
              <a:rPr lang="en-US" smtClean="0"/>
              <a:pPr>
                <a:defRPr/>
              </a:pPr>
              <a:t>5</a:t>
            </a:fld>
            <a:endParaRPr lang="en-US" dirty="0"/>
          </a:p>
        </p:txBody>
      </p:sp>
    </p:spTree>
    <p:extLst>
      <p:ext uri="{BB962C8B-B14F-4D97-AF65-F5344CB8AC3E}">
        <p14:creationId xmlns:p14="http://schemas.microsoft.com/office/powerpoint/2010/main" val="3148349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115888"/>
            <a:ext cx="4673600" cy="2628900"/>
          </a:xfrm>
        </p:spPr>
      </p:sp>
      <p:sp>
        <p:nvSpPr>
          <p:cNvPr id="3" name="Notes Placeholder 2"/>
          <p:cNvSpPr>
            <a:spLocks noGrp="1"/>
          </p:cNvSpPr>
          <p:nvPr>
            <p:ph type="body" idx="1"/>
          </p:nvPr>
        </p:nvSpPr>
        <p:spPr>
          <a:xfrm>
            <a:off x="404196" y="2758190"/>
            <a:ext cx="6069176" cy="4079823"/>
          </a:xfrm>
        </p:spPr>
        <p:txBody>
          <a:bodyPr/>
          <a:lstStyle/>
          <a:p>
            <a:r>
              <a:rPr lang="en-US" sz="1300" dirty="0"/>
              <a:t>Moving onto our second innovation area is </a:t>
            </a:r>
            <a:r>
              <a:rPr lang="en-US" sz="1300" b="1" dirty="0"/>
              <a:t>OPTIMIZING SELF-RESPONSE.  </a:t>
            </a:r>
          </a:p>
          <a:p>
            <a:endParaRPr lang="en-US" sz="1300" b="1" dirty="0"/>
          </a:p>
          <a:p>
            <a:r>
              <a:rPr lang="en-US" sz="1300" dirty="0"/>
              <a:t>In other words, how do we engage and motivate the public to respond?</a:t>
            </a:r>
            <a:endParaRPr lang="en-US" sz="1300" b="1" dirty="0"/>
          </a:p>
          <a:p>
            <a:endParaRPr lang="en-US" sz="1300" dirty="0"/>
          </a:p>
          <a:p>
            <a:r>
              <a:rPr lang="en-US" sz="1300" dirty="0"/>
              <a:t>The goal of optimizing self-response is to: </a:t>
            </a:r>
            <a:r>
              <a:rPr lang="en-US" sz="1300" b="1" dirty="0"/>
              <a:t>generate the largest possible self-response, thereby reducing the number of households requiring follow-up.</a:t>
            </a:r>
            <a:endParaRPr lang="en-US" sz="1300" dirty="0"/>
          </a:p>
          <a:p>
            <a:endParaRPr lang="en-US" sz="1300" dirty="0"/>
          </a:p>
          <a:p>
            <a:r>
              <a:rPr lang="en-US" sz="1300" dirty="0"/>
              <a:t>As I mentioned before, response rates to surveys and censuses have been declining. </a:t>
            </a:r>
          </a:p>
          <a:p>
            <a:endParaRPr lang="en-US" sz="1300" dirty="0"/>
          </a:p>
          <a:p>
            <a:r>
              <a:rPr lang="en-US" sz="1300" dirty="0"/>
              <a:t>To </a:t>
            </a:r>
            <a:r>
              <a:rPr lang="en-US" sz="1300" b="1" dirty="0"/>
              <a:t>Motivate People to Respond</a:t>
            </a:r>
            <a:endParaRPr lang="en-US" sz="1300" i="1" dirty="0"/>
          </a:p>
          <a:p>
            <a:pPr marL="284181" indent="-284181">
              <a:buFont typeface="Arial"/>
              <a:buChar char="•"/>
            </a:pPr>
            <a:r>
              <a:rPr lang="en-US" sz="1300" dirty="0"/>
              <a:t>2020 Census will include a nation-wide communications and partnership campaign. </a:t>
            </a:r>
          </a:p>
          <a:p>
            <a:pPr marL="284181" indent="-284181">
              <a:buFont typeface="Arial"/>
              <a:buChar char="•"/>
            </a:pPr>
            <a:r>
              <a:rPr lang="en-US" sz="1300" dirty="0"/>
              <a:t>This campaign is focused on getting people to respond on their own (self-respond) as it costs significantly less to process a response provided via the Internet or through a paper form than it does to send a fieldworker to someone’s home to collect their response. </a:t>
            </a:r>
          </a:p>
          <a:p>
            <a:pPr marL="284181" indent="-284181">
              <a:buFont typeface="Arial"/>
              <a:buChar char="•"/>
            </a:pPr>
            <a:r>
              <a:rPr lang="en-US" sz="1300" dirty="0"/>
              <a:t>Advertising will make heavy use of digital media, tailoring the message to the audience.</a:t>
            </a:r>
          </a:p>
          <a:p>
            <a:endParaRPr lang="en-US" sz="1300" dirty="0"/>
          </a:p>
          <a:p>
            <a:pPr defTabSz="909381">
              <a:defRPr/>
            </a:pPr>
            <a:r>
              <a:rPr lang="en-US" sz="1300" dirty="0"/>
              <a:t>Learning from and building upon our 2010 Census experiences</a:t>
            </a:r>
          </a:p>
          <a:p>
            <a:pPr marL="284181" indent="-284181" defTabSz="909381">
              <a:buFont typeface="Arial"/>
              <a:buChar char="•"/>
              <a:defRPr/>
            </a:pPr>
            <a:r>
              <a:rPr lang="en-US" sz="1300" dirty="0"/>
              <a:t>We will maximize outreach using traditional and new media to connect with people.  </a:t>
            </a:r>
          </a:p>
          <a:p>
            <a:pPr marL="284181" indent="-284181" defTabSz="909381">
              <a:buFont typeface="Arial"/>
              <a:buChar char="•"/>
              <a:defRPr/>
            </a:pPr>
            <a:r>
              <a:rPr lang="en-US" sz="1300" dirty="0"/>
              <a:t>We will target ads to specific audiences and work with trusted voices to inspire participation.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F554B8-101C-48E1-A676-D89C6F5F2FF1}"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22951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stated, we have begun the process of reaching out to cities, to establish Complete Count Committees (CCCs).  We know that despite our best efforts – a national marketing campaign and local efforts to impart the importance of the census, many residents still won’t complete their census questionnaire on their own.  This is particularly true in low response areas that have high poverty, large numbers of renters, single family households, young children, immigrants and language barriers.  These communities often rely on “Trusted Voices” to assure them that the census is safe, important and reliable.</a:t>
            </a:r>
          </a:p>
          <a:p>
            <a:endParaRPr lang="en-US" dirty="0"/>
          </a:p>
          <a:p>
            <a:r>
              <a:rPr lang="en-US" dirty="0"/>
              <a:t>So we often call on local governments to pull together leaders from different facets of the community:  business, education, non-profit, media, faith-based, veterans and immigrant organizations to serve as that trusted voice.</a:t>
            </a:r>
          </a:p>
          <a:p>
            <a:endParaRPr lang="en-US" dirty="0"/>
          </a:p>
        </p:txBody>
      </p:sp>
      <p:sp>
        <p:nvSpPr>
          <p:cNvPr id="4" name="Slide Number Placeholder 3"/>
          <p:cNvSpPr>
            <a:spLocks noGrp="1"/>
          </p:cNvSpPr>
          <p:nvPr>
            <p:ph type="sldNum" sz="quarter" idx="10"/>
          </p:nvPr>
        </p:nvSpPr>
        <p:spPr/>
        <p:txBody>
          <a:bodyPr/>
          <a:lstStyle/>
          <a:p>
            <a:pPr>
              <a:defRPr/>
            </a:pPr>
            <a:fld id="{0A4EEE9F-78EF-4E3A-A440-169E51F01552}" type="slidenum">
              <a:rPr lang="en-US" smtClean="0"/>
              <a:pPr>
                <a:defRPr/>
              </a:pPr>
              <a:t>8</a:t>
            </a:fld>
            <a:endParaRPr lang="en-US"/>
          </a:p>
        </p:txBody>
      </p:sp>
    </p:spTree>
    <p:extLst>
      <p:ext uri="{BB962C8B-B14F-4D97-AF65-F5344CB8AC3E}">
        <p14:creationId xmlns:p14="http://schemas.microsoft.com/office/powerpoint/2010/main" val="2183277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stated, we have begun the process of reaching out to cities, like Irving, to establish Complete Count Committees (CCCs).  We know that despite our best efforts – a national marketing campaign and local efforts to impart the importance of the census, many residents still won’t complete their census questionnaire on their own.  This is particularly true in low response areas that have high poverty, large numbers of renters, single family households, young children, immigrants and language barriers.  These communities often rely on “Trusted Voices” to assure them that the census is safe, important and reliable.</a:t>
            </a:r>
          </a:p>
          <a:p>
            <a:endParaRPr lang="en-US" dirty="0"/>
          </a:p>
          <a:p>
            <a:r>
              <a:rPr lang="en-US" dirty="0"/>
              <a:t>So we often call on local governments to pull together leaders from different facets of the community:  business, education, non-profit, media, faith-based, veterans and immigrant organizations to serve as that trusted voice.</a:t>
            </a:r>
          </a:p>
          <a:p>
            <a:endParaRPr lang="en-US" dirty="0"/>
          </a:p>
        </p:txBody>
      </p:sp>
      <p:sp>
        <p:nvSpPr>
          <p:cNvPr id="4" name="Slide Number Placeholder 3"/>
          <p:cNvSpPr>
            <a:spLocks noGrp="1"/>
          </p:cNvSpPr>
          <p:nvPr>
            <p:ph type="sldNum" sz="quarter" idx="10"/>
          </p:nvPr>
        </p:nvSpPr>
        <p:spPr/>
        <p:txBody>
          <a:bodyPr/>
          <a:lstStyle/>
          <a:p>
            <a:pPr>
              <a:defRPr/>
            </a:pPr>
            <a:fld id="{0A4EEE9F-78EF-4E3A-A440-169E51F01552}" type="slidenum">
              <a:rPr lang="en-US" smtClean="0"/>
              <a:pPr>
                <a:defRPr/>
              </a:pPr>
              <a:t>9</a:t>
            </a:fld>
            <a:endParaRPr lang="en-US"/>
          </a:p>
        </p:txBody>
      </p:sp>
    </p:spTree>
    <p:extLst>
      <p:ext uri="{BB962C8B-B14F-4D97-AF65-F5344CB8AC3E}">
        <p14:creationId xmlns:p14="http://schemas.microsoft.com/office/powerpoint/2010/main" val="3552833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0" dirty="0">
                <a:cs typeface="Arial" panose="020B0604020202020204" pitchFamily="34" charset="0"/>
              </a:rPr>
              <a:t>Next, we’re going to quickly go over the Census timeline and key communication phases.</a:t>
            </a:r>
            <a:r>
              <a:rPr lang="en-US" altLang="en-US" b="0" baseline="0" dirty="0">
                <a:cs typeface="Arial" panose="020B0604020202020204" pitchFamily="34" charset="0"/>
              </a:rPr>
              <a:t>  We want all CCC’s to be working in conjunction with our key operational phases – so that the entire country and all of our CCCs speak with one voice – even if our messaging to different communities will be unique.</a:t>
            </a:r>
          </a:p>
          <a:p>
            <a:pPr>
              <a:spcBef>
                <a:spcPct val="0"/>
              </a:spcBef>
            </a:pPr>
            <a:endParaRPr lang="en-US" altLang="en-US" dirty="0">
              <a:cs typeface="Arial" panose="020B0604020202020204" pitchFamily="34" charset="0"/>
            </a:endParaRPr>
          </a:p>
          <a:p>
            <a:pPr>
              <a:lnSpc>
                <a:spcPct val="90000"/>
              </a:lnSpc>
            </a:pPr>
            <a:r>
              <a:rPr lang="en-US" altLang="en-US" dirty="0"/>
              <a:t>The 2020 Census Phases include</a:t>
            </a:r>
            <a:r>
              <a:rPr lang="en-US" altLang="en-US" baseline="0" dirty="0"/>
              <a:t> an:</a:t>
            </a:r>
            <a:endParaRPr lang="en-US" altLang="en-US" dirty="0"/>
          </a:p>
          <a:p>
            <a:pPr>
              <a:lnSpc>
                <a:spcPct val="10000"/>
              </a:lnSpc>
            </a:pPr>
            <a:endParaRPr lang="en-US" altLang="en-US" dirty="0"/>
          </a:p>
          <a:p>
            <a:pPr lvl="1">
              <a:lnSpc>
                <a:spcPct val="90000"/>
              </a:lnSpc>
            </a:pPr>
            <a:r>
              <a:rPr lang="en-US" altLang="en-US" dirty="0"/>
              <a:t>Education Phase – 2018-2019</a:t>
            </a:r>
          </a:p>
          <a:p>
            <a:pPr lvl="1">
              <a:lnSpc>
                <a:spcPct val="90000"/>
              </a:lnSpc>
            </a:pPr>
            <a:r>
              <a:rPr lang="en-US" altLang="en-US" dirty="0"/>
              <a:t>Awareness Phase – April 2019</a:t>
            </a:r>
          </a:p>
          <a:p>
            <a:pPr lvl="1">
              <a:lnSpc>
                <a:spcPct val="90000"/>
              </a:lnSpc>
            </a:pPr>
            <a:r>
              <a:rPr lang="en-US" altLang="en-US" dirty="0"/>
              <a:t>Motivation Phase – March – May 2020</a:t>
            </a:r>
          </a:p>
          <a:p>
            <a:pPr lvl="1">
              <a:lnSpc>
                <a:spcPct val="90000"/>
              </a:lnSpc>
            </a:pPr>
            <a:r>
              <a:rPr lang="en-US" altLang="en-US" dirty="0"/>
              <a:t>Reminder Phase – May – July 2020</a:t>
            </a:r>
          </a:p>
          <a:p>
            <a:pPr lvl="1">
              <a:lnSpc>
                <a:spcPct val="90000"/>
              </a:lnSpc>
            </a:pPr>
            <a:r>
              <a:rPr lang="en-US" altLang="en-US" dirty="0"/>
              <a:t>Thank You Phase – Starts July 2020</a:t>
            </a:r>
          </a:p>
          <a:p>
            <a:pPr lvl="1">
              <a:lnSpc>
                <a:spcPct val="90000"/>
              </a:lnSpc>
            </a:pPr>
            <a:endParaRPr lang="en-US" altLang="en-US" sz="2400" dirty="0"/>
          </a:p>
          <a:p>
            <a:endParaRPr lang="en-US" dirty="0"/>
          </a:p>
        </p:txBody>
      </p:sp>
      <p:sp>
        <p:nvSpPr>
          <p:cNvPr id="4" name="Slide Number Placeholder 3"/>
          <p:cNvSpPr>
            <a:spLocks noGrp="1"/>
          </p:cNvSpPr>
          <p:nvPr>
            <p:ph type="sldNum" sz="quarter" idx="10"/>
          </p:nvPr>
        </p:nvSpPr>
        <p:spPr/>
        <p:txBody>
          <a:bodyPr/>
          <a:lstStyle/>
          <a:p>
            <a:pPr>
              <a:defRPr/>
            </a:pPr>
            <a:fld id="{0A4EEE9F-78EF-4E3A-A440-169E51F01552}" type="slidenum">
              <a:rPr lang="en-US" smtClean="0"/>
              <a:pPr>
                <a:defRPr/>
              </a:pPr>
              <a:t>10</a:t>
            </a:fld>
            <a:endParaRPr lang="en-US"/>
          </a:p>
        </p:txBody>
      </p:sp>
    </p:spTree>
    <p:extLst>
      <p:ext uri="{BB962C8B-B14F-4D97-AF65-F5344CB8AC3E}">
        <p14:creationId xmlns:p14="http://schemas.microsoft.com/office/powerpoint/2010/main" val="2822407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74D1D28B-0CB9-482B-8978-13AB3DB056EC}" type="slidenum">
              <a:rPr lang="en-US"/>
              <a:pPr>
                <a:defRPr/>
              </a:pPr>
              <a:t>‹#›</a:t>
            </a:fld>
            <a:endParaRPr lang="en-US" dirty="0"/>
          </a:p>
        </p:txBody>
      </p:sp>
    </p:spTree>
    <p:extLst>
      <p:ext uri="{BB962C8B-B14F-4D97-AF65-F5344CB8AC3E}">
        <p14:creationId xmlns:p14="http://schemas.microsoft.com/office/powerpoint/2010/main" val="2506236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8F244154-6EE2-4049-828F-F69ADC936F1F}" type="slidenum">
              <a:rPr lang="en-US"/>
              <a:pPr>
                <a:defRPr/>
              </a:pPr>
              <a:t>‹#›</a:t>
            </a:fld>
            <a:endParaRPr lang="en-US" dirty="0"/>
          </a:p>
        </p:txBody>
      </p:sp>
    </p:spTree>
    <p:extLst>
      <p:ext uri="{BB962C8B-B14F-4D97-AF65-F5344CB8AC3E}">
        <p14:creationId xmlns:p14="http://schemas.microsoft.com/office/powerpoint/2010/main" val="149222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9C156FA6-9A9D-4891-8B41-4122F7FCCF97}" type="slidenum">
              <a:rPr lang="en-US"/>
              <a:pPr>
                <a:defRPr/>
              </a:pPr>
              <a:t>‹#›</a:t>
            </a:fld>
            <a:endParaRPr lang="en-US" dirty="0"/>
          </a:p>
        </p:txBody>
      </p:sp>
    </p:spTree>
    <p:extLst>
      <p:ext uri="{BB962C8B-B14F-4D97-AF65-F5344CB8AC3E}">
        <p14:creationId xmlns:p14="http://schemas.microsoft.com/office/powerpoint/2010/main" val="1445386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4673600" y="6356351"/>
            <a:ext cx="2844800" cy="365125"/>
          </a:xfrm>
          <a:prstGeom prst="rect">
            <a:avLst/>
          </a:prstGeom>
        </p:spPr>
        <p:txBody>
          <a:bodyPr/>
          <a:lstStyle>
            <a:lvl1pPr algn="ctr">
              <a:defRPr>
                <a:latin typeface="Times New Roman" panose="02020603050405020304" pitchFamily="18" charset="0"/>
              </a:defRPr>
            </a:lvl1pPr>
          </a:lstStyle>
          <a:p>
            <a:fld id="{03AE04C5-3085-4F64-BC65-54FE2DBF6EB1}"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4921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673600" y="6356351"/>
            <a:ext cx="2844800" cy="365125"/>
          </a:xfrm>
          <a:prstGeom prst="rect">
            <a:avLst/>
          </a:prstGeom>
        </p:spPr>
        <p:txBody>
          <a:bodyPr/>
          <a:lstStyle>
            <a:lvl1pPr algn="ctr">
              <a:defRPr>
                <a:latin typeface="Times New Roman" panose="02020603050405020304" pitchFamily="18" charset="0"/>
              </a:defRPr>
            </a:lvl1pPr>
          </a:lstStyle>
          <a:p>
            <a:fld id="{03AE04C5-3085-4F64-BC65-54FE2DBF6EB1}" type="slidenum">
              <a:rPr lang="en-US" smtClean="0"/>
              <a:pPr/>
              <a:t>‹#›</a:t>
            </a:fld>
            <a:endParaRPr lang="en-US" dirty="0"/>
          </a:p>
        </p:txBody>
      </p:sp>
      <p:pic>
        <p:nvPicPr>
          <p:cNvPr id="4" name="Picture 3"/>
          <p:cNvPicPr>
            <a:picLocks noChangeAspect="1"/>
          </p:cNvPicPr>
          <p:nvPr userDrawn="1"/>
        </p:nvPicPr>
        <p:blipFill>
          <a:blip r:embed="rId2"/>
          <a:stretch>
            <a:fillRect/>
          </a:stretch>
        </p:blipFill>
        <p:spPr>
          <a:xfrm>
            <a:off x="11094625" y="6043133"/>
            <a:ext cx="1097375" cy="823031"/>
          </a:xfrm>
          <a:prstGeom prst="rect">
            <a:avLst/>
          </a:prstGeom>
        </p:spPr>
      </p:pic>
    </p:spTree>
    <p:extLst>
      <p:ext uri="{BB962C8B-B14F-4D97-AF65-F5344CB8AC3E}">
        <p14:creationId xmlns:p14="http://schemas.microsoft.com/office/powerpoint/2010/main" val="1029988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4673600" y="6356351"/>
            <a:ext cx="2844800" cy="365125"/>
          </a:xfrm>
          <a:prstGeom prst="rect">
            <a:avLst/>
          </a:prstGeom>
        </p:spPr>
        <p:txBody>
          <a:bodyPr/>
          <a:lstStyle>
            <a:lvl1pPr algn="ctr">
              <a:defRPr>
                <a:latin typeface="Times New Roman" panose="02020603050405020304" pitchFamily="18" charset="0"/>
              </a:defRPr>
            </a:lvl1pPr>
          </a:lstStyle>
          <a:p>
            <a:fld id="{03AE04C5-3085-4F64-BC65-54FE2DBF6EB1}" type="slidenum">
              <a:rPr lang="en-US" smtClean="0"/>
              <a:pPr/>
              <a:t>‹#›</a:t>
            </a:fld>
            <a:endParaRPr lang="en-US" dirty="0"/>
          </a:p>
        </p:txBody>
      </p:sp>
      <p:pic>
        <p:nvPicPr>
          <p:cNvPr id="4" name="Picture 3"/>
          <p:cNvPicPr>
            <a:picLocks noChangeAspect="1"/>
          </p:cNvPicPr>
          <p:nvPr userDrawn="1"/>
        </p:nvPicPr>
        <p:blipFill>
          <a:blip r:embed="rId2"/>
          <a:stretch>
            <a:fillRect/>
          </a:stretch>
        </p:blipFill>
        <p:spPr>
          <a:xfrm>
            <a:off x="11094625" y="6051298"/>
            <a:ext cx="1097375" cy="823031"/>
          </a:xfrm>
          <a:prstGeom prst="rect">
            <a:avLst/>
          </a:prstGeom>
        </p:spPr>
      </p:pic>
    </p:spTree>
    <p:extLst>
      <p:ext uri="{BB962C8B-B14F-4D97-AF65-F5344CB8AC3E}">
        <p14:creationId xmlns:p14="http://schemas.microsoft.com/office/powerpoint/2010/main" val="243200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4673600" y="6356351"/>
            <a:ext cx="2844800" cy="365125"/>
          </a:xfrm>
          <a:prstGeom prst="rect">
            <a:avLst/>
          </a:prstGeom>
        </p:spPr>
        <p:txBody>
          <a:bodyPr/>
          <a:lstStyle>
            <a:lvl1pPr algn="ctr">
              <a:defRPr>
                <a:latin typeface="Times New Roman" panose="02020603050405020304" pitchFamily="18" charset="0"/>
              </a:defRPr>
            </a:lvl1pPr>
          </a:lstStyle>
          <a:p>
            <a:fld id="{03AE04C5-3085-4F64-BC65-54FE2DBF6EB1}"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11094625" y="6158821"/>
            <a:ext cx="1097375" cy="823031"/>
          </a:xfrm>
          <a:prstGeom prst="rect">
            <a:avLst/>
          </a:prstGeom>
        </p:spPr>
      </p:pic>
    </p:spTree>
    <p:extLst>
      <p:ext uri="{BB962C8B-B14F-4D97-AF65-F5344CB8AC3E}">
        <p14:creationId xmlns:p14="http://schemas.microsoft.com/office/powerpoint/2010/main" val="2398785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4673600" y="6356351"/>
            <a:ext cx="2844800" cy="365125"/>
          </a:xfrm>
          <a:prstGeom prst="rect">
            <a:avLst/>
          </a:prstGeom>
        </p:spPr>
        <p:txBody>
          <a:bodyPr/>
          <a:lstStyle>
            <a:lvl1pPr algn="ctr">
              <a:defRPr>
                <a:latin typeface="Times New Roman" panose="02020603050405020304" pitchFamily="18" charset="0"/>
              </a:defRPr>
            </a:lvl1pPr>
          </a:lstStyle>
          <a:p>
            <a:fld id="{03AE04C5-3085-4F64-BC65-54FE2DBF6EB1}"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11094625" y="5942894"/>
            <a:ext cx="1097375" cy="823031"/>
          </a:xfrm>
          <a:prstGeom prst="rect">
            <a:avLst/>
          </a:prstGeom>
        </p:spPr>
      </p:pic>
    </p:spTree>
    <p:extLst>
      <p:ext uri="{BB962C8B-B14F-4D97-AF65-F5344CB8AC3E}">
        <p14:creationId xmlns:p14="http://schemas.microsoft.com/office/powerpoint/2010/main" val="4267718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4673600" y="6356351"/>
            <a:ext cx="2844800" cy="365125"/>
          </a:xfrm>
          <a:prstGeom prst="rect">
            <a:avLst/>
          </a:prstGeom>
        </p:spPr>
        <p:txBody>
          <a:bodyPr/>
          <a:lstStyle>
            <a:lvl1pPr algn="ctr">
              <a:defRPr>
                <a:latin typeface="Times New Roman" panose="02020603050405020304" pitchFamily="18" charset="0"/>
              </a:defRPr>
            </a:lvl1pPr>
          </a:lstStyle>
          <a:p>
            <a:fld id="{03AE04C5-3085-4F64-BC65-54FE2DBF6EB1}" type="slidenum">
              <a:rPr lang="en-US" smtClean="0"/>
              <a:pPr/>
              <a:t>‹#›</a:t>
            </a:fld>
            <a:endParaRPr lang="en-US" dirty="0"/>
          </a:p>
        </p:txBody>
      </p:sp>
      <p:pic>
        <p:nvPicPr>
          <p:cNvPr id="3" name="Picture 2"/>
          <p:cNvPicPr>
            <a:picLocks noChangeAspect="1"/>
          </p:cNvPicPr>
          <p:nvPr userDrawn="1"/>
        </p:nvPicPr>
        <p:blipFill>
          <a:blip r:embed="rId2"/>
          <a:stretch>
            <a:fillRect/>
          </a:stretch>
        </p:blipFill>
        <p:spPr>
          <a:xfrm>
            <a:off x="11094625" y="6127397"/>
            <a:ext cx="1097375" cy="823031"/>
          </a:xfrm>
          <a:prstGeom prst="rect">
            <a:avLst/>
          </a:prstGeom>
        </p:spPr>
      </p:pic>
    </p:spTree>
    <p:extLst>
      <p:ext uri="{BB962C8B-B14F-4D97-AF65-F5344CB8AC3E}">
        <p14:creationId xmlns:p14="http://schemas.microsoft.com/office/powerpoint/2010/main" val="6847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flipH="1">
            <a:off x="9220200" y="6356351"/>
            <a:ext cx="2362200" cy="365125"/>
          </a:xfrm>
          <a:prstGeom prst="rect">
            <a:avLst/>
          </a:prstGeom>
        </p:spPr>
        <p:txBody>
          <a:bodyPr/>
          <a:lstStyle>
            <a:lvl1pPr algn="ctr">
              <a:defRPr>
                <a:latin typeface="Times New Roman" panose="02020603050405020304" pitchFamily="18" charset="0"/>
              </a:defRPr>
            </a:lvl1pPr>
          </a:lstStyle>
          <a:p>
            <a:fld id="{03AE04C5-3085-4F64-BC65-54FE2DBF6EB1}" type="slidenum">
              <a:rPr lang="en-US" smtClean="0"/>
              <a:pPr/>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4720" y="6026876"/>
            <a:ext cx="1097280" cy="822960"/>
          </a:xfrm>
          <a:prstGeom prst="rect">
            <a:avLst/>
          </a:prstGeom>
        </p:spPr>
      </p:pic>
    </p:spTree>
    <p:extLst>
      <p:ext uri="{BB962C8B-B14F-4D97-AF65-F5344CB8AC3E}">
        <p14:creationId xmlns:p14="http://schemas.microsoft.com/office/powerpoint/2010/main" val="16494077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4673600" y="6356351"/>
            <a:ext cx="2844800" cy="365125"/>
          </a:xfrm>
          <a:prstGeom prst="rect">
            <a:avLst/>
          </a:prstGeom>
        </p:spPr>
        <p:txBody>
          <a:bodyPr/>
          <a:lstStyle>
            <a:lvl1pPr algn="ctr">
              <a:defRPr>
                <a:latin typeface="Times New Roman" panose="02020603050405020304" pitchFamily="18" charset="0"/>
              </a:defRPr>
            </a:lvl1pPr>
          </a:lstStyle>
          <a:p>
            <a:fld id="{03AE04C5-3085-4F64-BC65-54FE2DBF6EB1}"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11094625" y="6126164"/>
            <a:ext cx="1097375" cy="823031"/>
          </a:xfrm>
          <a:prstGeom prst="rect">
            <a:avLst/>
          </a:prstGeom>
        </p:spPr>
      </p:pic>
    </p:spTree>
    <p:extLst>
      <p:ext uri="{BB962C8B-B14F-4D97-AF65-F5344CB8AC3E}">
        <p14:creationId xmlns:p14="http://schemas.microsoft.com/office/powerpoint/2010/main" val="2431337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F8057134-D26E-48F4-A182-B330B1B495F4}" type="slidenum">
              <a:rPr lang="en-US"/>
              <a:pPr>
                <a:defRPr/>
              </a:pPr>
              <a:t>‹#›</a:t>
            </a:fld>
            <a:endParaRPr lang="en-US" dirty="0"/>
          </a:p>
        </p:txBody>
      </p:sp>
    </p:spTree>
    <p:extLst>
      <p:ext uri="{BB962C8B-B14F-4D97-AF65-F5344CB8AC3E}">
        <p14:creationId xmlns:p14="http://schemas.microsoft.com/office/powerpoint/2010/main" val="975268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4673600" y="6356351"/>
            <a:ext cx="2844800" cy="365125"/>
          </a:xfrm>
          <a:prstGeom prst="rect">
            <a:avLst/>
          </a:prstGeom>
        </p:spPr>
        <p:txBody>
          <a:bodyPr/>
          <a:lstStyle>
            <a:lvl1pPr algn="ctr">
              <a:defRPr>
                <a:latin typeface="Times New Roman" panose="02020603050405020304" pitchFamily="18" charset="0"/>
              </a:defRPr>
            </a:lvl1pPr>
          </a:lstStyle>
          <a:p>
            <a:fld id="{03AE04C5-3085-4F64-BC65-54FE2DBF6EB1}"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11094625" y="6127397"/>
            <a:ext cx="1097375" cy="823031"/>
          </a:xfrm>
          <a:prstGeom prst="rect">
            <a:avLst/>
          </a:prstGeom>
        </p:spPr>
      </p:pic>
    </p:spTree>
    <p:extLst>
      <p:ext uri="{BB962C8B-B14F-4D97-AF65-F5344CB8AC3E}">
        <p14:creationId xmlns:p14="http://schemas.microsoft.com/office/powerpoint/2010/main" val="1406697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4673600" y="6356351"/>
            <a:ext cx="2844800" cy="365125"/>
          </a:xfrm>
          <a:prstGeom prst="rect">
            <a:avLst/>
          </a:prstGeom>
        </p:spPr>
        <p:txBody>
          <a:bodyPr/>
          <a:lstStyle>
            <a:lvl1pPr algn="ctr">
              <a:defRPr>
                <a:latin typeface="Times New Roman" panose="02020603050405020304" pitchFamily="18" charset="0"/>
              </a:defRPr>
            </a:lvl1pPr>
          </a:lstStyle>
          <a:p>
            <a:fld id="{03AE04C5-3085-4F64-BC65-54FE2DBF6EB1}" type="slidenum">
              <a:rPr lang="en-US" smtClean="0"/>
              <a:pPr/>
              <a:t>‹#›</a:t>
            </a:fld>
            <a:endParaRPr lang="en-US" dirty="0"/>
          </a:p>
        </p:txBody>
      </p:sp>
      <p:pic>
        <p:nvPicPr>
          <p:cNvPr id="4" name="Picture 3"/>
          <p:cNvPicPr>
            <a:picLocks noChangeAspect="1"/>
          </p:cNvPicPr>
          <p:nvPr userDrawn="1"/>
        </p:nvPicPr>
        <p:blipFill>
          <a:blip r:embed="rId2"/>
          <a:stretch>
            <a:fillRect/>
          </a:stretch>
        </p:blipFill>
        <p:spPr>
          <a:xfrm>
            <a:off x="11094625" y="6112557"/>
            <a:ext cx="1097375" cy="823031"/>
          </a:xfrm>
          <a:prstGeom prst="rect">
            <a:avLst/>
          </a:prstGeom>
        </p:spPr>
      </p:pic>
    </p:spTree>
    <p:extLst>
      <p:ext uri="{BB962C8B-B14F-4D97-AF65-F5344CB8AC3E}">
        <p14:creationId xmlns:p14="http://schemas.microsoft.com/office/powerpoint/2010/main" val="3775966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673600" y="6356351"/>
            <a:ext cx="2844800" cy="365125"/>
          </a:xfrm>
          <a:prstGeom prst="rect">
            <a:avLst/>
          </a:prstGeom>
        </p:spPr>
        <p:txBody>
          <a:bodyPr/>
          <a:lstStyle>
            <a:lvl1pPr algn="ctr">
              <a:defRPr>
                <a:latin typeface="Times New Roman" panose="02020603050405020304" pitchFamily="18" charset="0"/>
              </a:defRPr>
            </a:lvl1pPr>
          </a:lstStyle>
          <a:p>
            <a:fld id="{03AE04C5-3085-4F64-BC65-54FE2DBF6EB1}" type="slidenum">
              <a:rPr lang="en-US" smtClean="0"/>
              <a:pPr/>
              <a:t>‹#›</a:t>
            </a:fld>
            <a:endParaRPr lang="en-US" dirty="0"/>
          </a:p>
        </p:txBody>
      </p:sp>
      <p:pic>
        <p:nvPicPr>
          <p:cNvPr id="4" name="Picture 3"/>
          <p:cNvPicPr>
            <a:picLocks noChangeAspect="1"/>
          </p:cNvPicPr>
          <p:nvPr userDrawn="1"/>
        </p:nvPicPr>
        <p:blipFill>
          <a:blip r:embed="rId2"/>
          <a:stretch>
            <a:fillRect/>
          </a:stretch>
        </p:blipFill>
        <p:spPr>
          <a:xfrm>
            <a:off x="11094625" y="6059462"/>
            <a:ext cx="1097375" cy="823031"/>
          </a:xfrm>
          <a:prstGeom prst="rect">
            <a:avLst/>
          </a:prstGeom>
        </p:spPr>
      </p:pic>
    </p:spTree>
    <p:extLst>
      <p:ext uri="{BB962C8B-B14F-4D97-AF65-F5344CB8AC3E}">
        <p14:creationId xmlns:p14="http://schemas.microsoft.com/office/powerpoint/2010/main" val="8051277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Slide Number Placeholder 6"/>
          <p:cNvSpPr>
            <a:spLocks noGrp="1"/>
          </p:cNvSpPr>
          <p:nvPr>
            <p:ph type="sldNum" sz="quarter" idx="12"/>
          </p:nvPr>
        </p:nvSpPr>
        <p:spPr>
          <a:xfrm>
            <a:off x="8610600" y="6357017"/>
            <a:ext cx="2743200" cy="365125"/>
          </a:xfrm>
        </p:spPr>
        <p:txBody>
          <a:bodyPr/>
          <a:lstStyle>
            <a:lvl1pPr>
              <a:defRPr>
                <a:latin typeface="Times New Roman" panose="02020603050405020304" pitchFamily="18" charset="0"/>
              </a:defRPr>
            </a:lvl1pPr>
          </a:lstStyle>
          <a:p>
            <a:fld id="{003E9CA7-F037-4D02-9D90-8568164ECFCB}" type="slidenum">
              <a:rPr lang="en-US" smtClean="0"/>
              <a:pPr/>
              <a:t>‹#›</a:t>
            </a:fld>
            <a:endParaRPr lang="en-US" dirty="0"/>
          </a:p>
        </p:txBody>
      </p:sp>
      <p:pic>
        <p:nvPicPr>
          <p:cNvPr id="3" name="Picture 2"/>
          <p:cNvPicPr>
            <a:picLocks noChangeAspect="1"/>
          </p:cNvPicPr>
          <p:nvPr userDrawn="1"/>
        </p:nvPicPr>
        <p:blipFill>
          <a:blip r:embed="rId2"/>
          <a:stretch>
            <a:fillRect/>
          </a:stretch>
        </p:blipFill>
        <p:spPr>
          <a:xfrm>
            <a:off x="10972800" y="6059462"/>
            <a:ext cx="1097375" cy="823031"/>
          </a:xfrm>
          <a:prstGeom prst="rect">
            <a:avLst/>
          </a:prstGeom>
        </p:spPr>
      </p:pic>
    </p:spTree>
    <p:extLst>
      <p:ext uri="{BB962C8B-B14F-4D97-AF65-F5344CB8AC3E}">
        <p14:creationId xmlns:p14="http://schemas.microsoft.com/office/powerpoint/2010/main" val="386022300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2889481-7D13-4A77-8949-08C2219AD06A}" type="slidenum">
              <a:rPr lang="en-US"/>
              <a:pPr>
                <a:defRPr/>
              </a:pPr>
              <a:t>‹#›</a:t>
            </a:fld>
            <a:endParaRPr lang="en-US" dirty="0"/>
          </a:p>
        </p:txBody>
      </p:sp>
    </p:spTree>
    <p:extLst>
      <p:ext uri="{BB962C8B-B14F-4D97-AF65-F5344CB8AC3E}">
        <p14:creationId xmlns:p14="http://schemas.microsoft.com/office/powerpoint/2010/main" val="1106995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2CF0A45F-8BD0-44F5-B8AD-64394C2338BE}" type="slidenum">
              <a:rPr lang="en-US"/>
              <a:pPr>
                <a:defRPr/>
              </a:pPr>
              <a:t>‹#›</a:t>
            </a:fld>
            <a:endParaRPr lang="en-US" dirty="0"/>
          </a:p>
        </p:txBody>
      </p:sp>
    </p:spTree>
    <p:extLst>
      <p:ext uri="{BB962C8B-B14F-4D97-AF65-F5344CB8AC3E}">
        <p14:creationId xmlns:p14="http://schemas.microsoft.com/office/powerpoint/2010/main" val="3213445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0B6017EA-5656-4BCE-AE6B-5A0840DBCC0A}" type="slidenum">
              <a:rPr lang="en-US"/>
              <a:pPr>
                <a:defRPr/>
              </a:pPr>
              <a:t>‹#›</a:t>
            </a:fld>
            <a:endParaRPr lang="en-US" dirty="0"/>
          </a:p>
        </p:txBody>
      </p:sp>
    </p:spTree>
    <p:extLst>
      <p:ext uri="{BB962C8B-B14F-4D97-AF65-F5344CB8AC3E}">
        <p14:creationId xmlns:p14="http://schemas.microsoft.com/office/powerpoint/2010/main" val="245196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1602E2C8-6CC7-41BF-BA75-05D97FDB1790}" type="slidenum">
              <a:rPr lang="en-US"/>
              <a:pPr>
                <a:defRPr/>
              </a:pPr>
              <a:t>‹#›</a:t>
            </a:fld>
            <a:endParaRPr lang="en-US" dirty="0"/>
          </a:p>
        </p:txBody>
      </p:sp>
    </p:spTree>
    <p:extLst>
      <p:ext uri="{BB962C8B-B14F-4D97-AF65-F5344CB8AC3E}">
        <p14:creationId xmlns:p14="http://schemas.microsoft.com/office/powerpoint/2010/main" val="618497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2EE8D35D-99CB-4CDF-98D3-056C8079D5F1}" type="slidenum">
              <a:rPr lang="en-US"/>
              <a:pPr>
                <a:defRPr/>
              </a:pPr>
              <a:t>‹#›</a:t>
            </a:fld>
            <a:endParaRPr lang="en-US" dirty="0"/>
          </a:p>
        </p:txBody>
      </p:sp>
    </p:spTree>
    <p:extLst>
      <p:ext uri="{BB962C8B-B14F-4D97-AF65-F5344CB8AC3E}">
        <p14:creationId xmlns:p14="http://schemas.microsoft.com/office/powerpoint/2010/main" val="1753756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EA6DBF2A-B1A1-4969-B79B-9B7B215361A5}" type="slidenum">
              <a:rPr lang="en-US"/>
              <a:pPr>
                <a:defRPr/>
              </a:pPr>
              <a:t>‹#›</a:t>
            </a:fld>
            <a:endParaRPr lang="en-US" dirty="0"/>
          </a:p>
        </p:txBody>
      </p:sp>
    </p:spTree>
    <p:extLst>
      <p:ext uri="{BB962C8B-B14F-4D97-AF65-F5344CB8AC3E}">
        <p14:creationId xmlns:p14="http://schemas.microsoft.com/office/powerpoint/2010/main" val="100242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856C0EF3-FFB6-4B03-953A-FEA5358F9EB3}" type="slidenum">
              <a:rPr lang="en-US"/>
              <a:pPr>
                <a:defRPr/>
              </a:pPr>
              <a:t>‹#›</a:t>
            </a:fld>
            <a:endParaRPr lang="en-US" dirty="0"/>
          </a:p>
        </p:txBody>
      </p:sp>
    </p:spTree>
    <p:extLst>
      <p:ext uri="{BB962C8B-B14F-4D97-AF65-F5344CB8AC3E}">
        <p14:creationId xmlns:p14="http://schemas.microsoft.com/office/powerpoint/2010/main" val="2663802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tif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b="1">
                <a:solidFill>
                  <a:schemeClr val="tx1">
                    <a:tint val="75000"/>
                  </a:schemeClr>
                </a:solidFill>
                <a:latin typeface="+mn-lt"/>
              </a:defRPr>
            </a:lvl1pPr>
          </a:lstStyle>
          <a:p>
            <a:pPr>
              <a:defRPr/>
            </a:pPr>
            <a:fld id="{31172665-5CEA-4274-8ADA-1AD5F135A924}" type="slidenum">
              <a:rPr lang="en-US"/>
              <a:pPr>
                <a:defRPr/>
              </a:pPr>
              <a:t>‹#›</a:t>
            </a:fld>
            <a:endParaRPr lang="en-US" dirty="0"/>
          </a:p>
        </p:txBody>
      </p:sp>
      <p:pic>
        <p:nvPicPr>
          <p:cNvPr id="1030" name="Picture 6"/>
          <p:cNvPicPr>
            <a:picLocks noGrp="1" noSelect="1" noRot="1" noMove="1" noResize="1" noEditPoints="1" noAdjustHandles="1" noChangeArrowheads="1" noChangeShapeType="1"/>
          </p:cNvPicPr>
          <p:nvPr>
            <p:custDataLst>
              <p:tags r:id="rId13"/>
            </p:custDataLst>
          </p:nvPr>
        </p:nvPicPr>
        <p:blipFill>
          <a:blip r:embed="rId14">
            <a:extLst>
              <a:ext uri="{28A0092B-C50C-407E-A947-70E740481C1C}">
                <a14:useLocalDpi xmlns:a14="http://schemas.microsoft.com/office/drawing/2010/main" val="0"/>
              </a:ext>
            </a:extLst>
          </a:blip>
          <a:srcRect/>
          <a:stretch>
            <a:fillRect/>
          </a:stretch>
        </p:blipFill>
        <p:spPr bwMode="auto">
          <a:xfrm>
            <a:off x="334963" y="6013450"/>
            <a:ext cx="387826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Grp="1" noSelect="1" noRot="1" noMove="1" noResize="1" noEditPoints="1" noAdjustHandles="1" noChangeArrowheads="1" noChangeShapeType="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304801" y="6243412"/>
            <a:ext cx="3254433" cy="461356"/>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8190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defTabSz="914400" rtl="0" eaLnBrk="1" latinLnBrk="0" hangingPunct="1">
        <a:spcBef>
          <a:spcPct val="0"/>
        </a:spcBef>
        <a:buNone/>
        <a:defRPr sz="4400" kern="1200">
          <a:solidFill>
            <a:schemeClr val="tx1"/>
          </a:solidFill>
          <a:latin typeface="Times New Roman" panose="02020603050405020304"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ily.Romero.Griego@census.gov"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jpe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p:cNvSpPr txBox="1"/>
          <p:nvPr/>
        </p:nvSpPr>
        <p:spPr>
          <a:xfrm>
            <a:off x="4439330" y="770777"/>
            <a:ext cx="6933235" cy="5324535"/>
          </a:xfrm>
          <a:prstGeom prst="rect">
            <a:avLst/>
          </a:prstGeom>
        </p:spPr>
        <p:txBody>
          <a:bodyPr vert="horz" wrap="square" lIns="0" tIns="0" rIns="0" bIns="0" rtlCol="0">
            <a:spAutoFit/>
          </a:bodyPr>
          <a:lstStyle/>
          <a:p>
            <a:pPr marL="11206" marR="4483" algn="ctr"/>
            <a:endParaRPr lang="en-US" sz="2000" b="1" spc="-22" dirty="0">
              <a:solidFill>
                <a:schemeClr val="tx2">
                  <a:lumMod val="75000"/>
                </a:schemeClr>
              </a:solidFill>
              <a:latin typeface="Calibri" panose="020F0502020204030204" pitchFamily="34" charset="0"/>
              <a:cs typeface="Times New Roman" panose="02020603050405020304" pitchFamily="18" charset="0"/>
            </a:endParaRPr>
          </a:p>
          <a:p>
            <a:pPr marL="11206" marR="4483" algn="ctr"/>
            <a:r>
              <a:rPr lang="en-US" sz="2000" b="1" spc="-22" dirty="0">
                <a:solidFill>
                  <a:schemeClr val="tx2">
                    <a:lumMod val="75000"/>
                  </a:schemeClr>
                </a:solidFill>
                <a:latin typeface="Calibri" panose="020F0502020204030204" pitchFamily="34" charset="0"/>
                <a:cs typeface="Times New Roman" panose="02020603050405020304" pitchFamily="18" charset="0"/>
              </a:rPr>
              <a:t>2020 Census: What You Need to Know and Do Now </a:t>
            </a:r>
          </a:p>
          <a:p>
            <a:pPr marL="11206" marR="4483" algn="ctr"/>
            <a:endParaRPr lang="en-US" sz="2000" b="1" spc="-22" dirty="0">
              <a:solidFill>
                <a:schemeClr val="tx2">
                  <a:lumMod val="75000"/>
                </a:schemeClr>
              </a:solidFill>
              <a:latin typeface="Calibri" panose="020F0502020204030204" pitchFamily="34" charset="0"/>
              <a:cs typeface="Times New Roman" panose="02020603050405020304" pitchFamily="18" charset="0"/>
            </a:endParaRPr>
          </a:p>
          <a:p>
            <a:pPr marL="11206" marR="4483" algn="ctr"/>
            <a:r>
              <a:rPr lang="en-US" sz="3200" b="1" spc="-22" dirty="0">
                <a:solidFill>
                  <a:schemeClr val="tx2">
                    <a:lumMod val="75000"/>
                  </a:schemeClr>
                </a:solidFill>
                <a:cs typeface="Times New Roman" panose="02020603050405020304" pitchFamily="18" charset="0"/>
              </a:rPr>
              <a:t>Stephanie Freeman</a:t>
            </a:r>
          </a:p>
          <a:p>
            <a:pPr marL="11206" marR="4483" algn="ctr"/>
            <a:endParaRPr lang="en-US" sz="3200" b="1" spc="-22" dirty="0">
              <a:solidFill>
                <a:schemeClr val="tx2">
                  <a:lumMod val="75000"/>
                </a:schemeClr>
              </a:solidFill>
              <a:cs typeface="Times New Roman" panose="02020603050405020304" pitchFamily="18" charset="0"/>
            </a:endParaRPr>
          </a:p>
          <a:p>
            <a:pPr marL="11206" marR="4483" algn="ctr"/>
            <a:r>
              <a:rPr lang="en-US" sz="3200" b="1" spc="-22" dirty="0">
                <a:solidFill>
                  <a:schemeClr val="tx2">
                    <a:lumMod val="75000"/>
                  </a:schemeClr>
                </a:solidFill>
                <a:cs typeface="Times New Roman" panose="02020603050405020304" pitchFamily="18" charset="0"/>
              </a:rPr>
              <a:t>307.640.8975</a:t>
            </a:r>
          </a:p>
          <a:p>
            <a:pPr marL="11206" marR="4483" algn="ctr"/>
            <a:endParaRPr lang="en-US" sz="3200" b="1" spc="-22" dirty="0">
              <a:solidFill>
                <a:schemeClr val="tx2">
                  <a:lumMod val="75000"/>
                </a:schemeClr>
              </a:solidFill>
              <a:cs typeface="Times New Roman" panose="02020603050405020304" pitchFamily="18" charset="0"/>
            </a:endParaRPr>
          </a:p>
          <a:p>
            <a:pPr marL="11206" marR="4483" algn="ctr"/>
            <a:r>
              <a:rPr lang="en-US" sz="3200" b="1" spc="-22" dirty="0">
                <a:solidFill>
                  <a:schemeClr val="tx2">
                    <a:lumMod val="75000"/>
                  </a:schemeClr>
                </a:solidFill>
                <a:cs typeface="Times New Roman" panose="02020603050405020304" pitchFamily="18" charset="0"/>
                <a:hlinkClick r:id="rId3"/>
              </a:rPr>
              <a:t>Stephanie.Freeman@2020census.gov</a:t>
            </a:r>
            <a:endParaRPr lang="en-US" sz="3200" b="1" spc="-22" dirty="0">
              <a:solidFill>
                <a:schemeClr val="tx2">
                  <a:lumMod val="75000"/>
                </a:schemeClr>
              </a:solidFill>
              <a:cs typeface="Times New Roman" panose="02020603050405020304" pitchFamily="18" charset="0"/>
            </a:endParaRPr>
          </a:p>
          <a:p>
            <a:pPr marL="11206" marR="4483" algn="ctr"/>
            <a:endParaRPr lang="en-US" b="1" spc="-22" dirty="0">
              <a:solidFill>
                <a:schemeClr val="tx2">
                  <a:lumMod val="75000"/>
                </a:schemeClr>
              </a:solidFill>
              <a:latin typeface="Calibri" panose="020F0502020204030204" pitchFamily="34" charset="0"/>
              <a:cs typeface="Times New Roman" panose="02020603050405020304" pitchFamily="18" charset="0"/>
            </a:endParaRPr>
          </a:p>
          <a:p>
            <a:pPr marL="11206" marR="4483" algn="ctr"/>
            <a:r>
              <a:rPr lang="en-US" b="1" spc="-22" dirty="0">
                <a:solidFill>
                  <a:schemeClr val="tx2">
                    <a:lumMod val="75000"/>
                  </a:schemeClr>
                </a:solidFill>
                <a:latin typeface="Calibri" panose="020F0502020204030204" pitchFamily="34" charset="0"/>
                <a:cs typeface="Times New Roman" panose="02020603050405020304" pitchFamily="18" charset="0"/>
              </a:rPr>
              <a:t> U.S. Census Bureau-Denver Region</a:t>
            </a:r>
          </a:p>
          <a:p>
            <a:pPr marL="11206" marR="4483" algn="ctr"/>
            <a:endParaRPr lang="en-US" b="1" spc="-22" dirty="0">
              <a:solidFill>
                <a:schemeClr val="tx2">
                  <a:lumMod val="75000"/>
                </a:schemeClr>
              </a:solidFill>
              <a:latin typeface="Calibri" panose="020F0502020204030204" pitchFamily="34" charset="0"/>
              <a:cs typeface="Times New Roman" panose="02020603050405020304" pitchFamily="18" charset="0"/>
            </a:endParaRPr>
          </a:p>
          <a:p>
            <a:pPr marL="11206" marR="4483" algn="ctr"/>
            <a:endParaRPr lang="en-US" b="1" spc="-22" dirty="0">
              <a:solidFill>
                <a:schemeClr val="accent6">
                  <a:lumMod val="50000"/>
                </a:schemeClr>
              </a:solidFill>
              <a:latin typeface="Calibri" panose="020F0502020204030204" pitchFamily="34" charset="0"/>
              <a:cs typeface="Times New Roman" panose="02020603050405020304" pitchFamily="18" charset="0"/>
            </a:endParaRPr>
          </a:p>
          <a:p>
            <a:pPr marL="11206" marR="4483" algn="ctr"/>
            <a:endParaRPr lang="en-US" b="1" spc="-22"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1206" marR="4483" algn="ctr"/>
            <a:endParaRPr lang="en-US" b="1" spc="-22"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1206" marR="4483" algn="ctr"/>
            <a:endParaRPr lang="en-US" b="1" spc="-22"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368222" y="327718"/>
            <a:ext cx="4298046" cy="5439124"/>
          </a:xfrm>
          <a:prstGeom prst="rect">
            <a:avLst/>
          </a:prstGeom>
          <a:effectLst>
            <a:glow rad="63500">
              <a:schemeClr val="accent1">
                <a:satMod val="175000"/>
                <a:alpha val="40000"/>
              </a:schemeClr>
            </a:glow>
          </a:effectLst>
          <a:scene3d>
            <a:camera prst="perspectiveLeft"/>
            <a:lightRig rig="threePt" dir="t"/>
          </a:scene3d>
        </p:spPr>
      </p:pic>
    </p:spTree>
    <p:extLst>
      <p:ext uri="{BB962C8B-B14F-4D97-AF65-F5344CB8AC3E}">
        <p14:creationId xmlns:p14="http://schemas.microsoft.com/office/powerpoint/2010/main" val="3395489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F8057134-D26E-48F4-A182-B330B1B495F4}" type="slidenum">
              <a:rPr lang="en-US" smtClean="0"/>
              <a:pPr>
                <a:defRPr/>
              </a:pPr>
              <a:t>10</a:t>
            </a:fld>
            <a:endParaRPr lang="en-US" dirty="0"/>
          </a:p>
        </p:txBody>
      </p:sp>
      <p:sp>
        <p:nvSpPr>
          <p:cNvPr id="3" name="Rectangle 2"/>
          <p:cNvSpPr>
            <a:spLocks noGrp="1" noChangeArrowheads="1"/>
          </p:cNvSpPr>
          <p:nvPr>
            <p:ph type="title"/>
          </p:nvPr>
        </p:nvSpPr>
        <p:spPr>
          <a:xfrm>
            <a:off x="1295400" y="228600"/>
            <a:ext cx="9448800" cy="1066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noAutofit/>
          </a:bodyPr>
          <a:lstStyle/>
          <a:p>
            <a:pPr algn="ctr"/>
            <a:r>
              <a:rPr lang="en-US" altLang="en-US" sz="3600" b="1" dirty="0">
                <a:solidFill>
                  <a:srgbClr val="BC921C"/>
                </a:solidFill>
                <a:latin typeface="+mn-lt"/>
              </a:rPr>
              <a:t>Chapter 4: Timeline</a:t>
            </a:r>
            <a:br>
              <a:rPr lang="en-US" altLang="en-US" sz="3600" b="1" dirty="0">
                <a:solidFill>
                  <a:srgbClr val="BC921C"/>
                </a:solidFill>
                <a:latin typeface="+mn-lt"/>
              </a:rPr>
            </a:br>
            <a:r>
              <a:rPr lang="en-US" altLang="en-US" sz="3600" b="1" dirty="0">
                <a:solidFill>
                  <a:srgbClr val="BC921C"/>
                </a:solidFill>
                <a:latin typeface="+mn-lt"/>
              </a:rPr>
              <a:t>Key Communications Phases</a:t>
            </a:r>
          </a:p>
        </p:txBody>
      </p:sp>
      <p:sp>
        <p:nvSpPr>
          <p:cNvPr id="5" name="Rectangle 3"/>
          <p:cNvSpPr>
            <a:spLocks noGrp="1" noChangeArrowheads="1"/>
          </p:cNvSpPr>
          <p:nvPr>
            <p:ph idx="1"/>
          </p:nvPr>
        </p:nvSpPr>
        <p:spPr>
          <a:xfrm>
            <a:off x="2209800" y="1524000"/>
            <a:ext cx="7620000" cy="4419600"/>
          </a:xfrm>
          <a:noFill/>
        </p:spPr>
        <p:txBody>
          <a:bodyPr>
            <a:normAutofit lnSpcReduction="10000"/>
          </a:bodyPr>
          <a:lstStyle/>
          <a:p>
            <a:pPr>
              <a:lnSpc>
                <a:spcPct val="90000"/>
              </a:lnSpc>
            </a:pPr>
            <a:r>
              <a:rPr lang="en-US" altLang="en-US" sz="3200" dirty="0"/>
              <a:t>The 2020 Census Phases</a:t>
            </a:r>
          </a:p>
          <a:p>
            <a:pPr>
              <a:lnSpc>
                <a:spcPct val="10000"/>
              </a:lnSpc>
            </a:pPr>
            <a:endParaRPr lang="en-US" altLang="en-US" dirty="0"/>
          </a:p>
          <a:p>
            <a:pPr lvl="1">
              <a:lnSpc>
                <a:spcPct val="90000"/>
              </a:lnSpc>
              <a:buFont typeface="Calibri" panose="020F0502020204030204" pitchFamily="34" charset="0"/>
              <a:buChar char="—"/>
            </a:pPr>
            <a:r>
              <a:rPr lang="en-US" altLang="en-US" sz="2400" dirty="0"/>
              <a:t>Education Phase – 2018-2019</a:t>
            </a:r>
          </a:p>
          <a:p>
            <a:pPr lvl="1">
              <a:lnSpc>
                <a:spcPct val="90000"/>
              </a:lnSpc>
              <a:buFont typeface="Calibri" panose="020F0502020204030204" pitchFamily="34" charset="0"/>
              <a:buChar char="—"/>
            </a:pPr>
            <a:r>
              <a:rPr lang="en-US" altLang="en-US" sz="2400" dirty="0"/>
              <a:t>Awareness Phase – April 2019</a:t>
            </a:r>
          </a:p>
          <a:p>
            <a:pPr lvl="1">
              <a:lnSpc>
                <a:spcPct val="90000"/>
              </a:lnSpc>
              <a:buFont typeface="Calibri" panose="020F0502020204030204" pitchFamily="34" charset="0"/>
              <a:buChar char="—"/>
            </a:pPr>
            <a:r>
              <a:rPr lang="en-US" altLang="en-US" sz="2400" dirty="0"/>
              <a:t>Motivation Phase – March – May 2020</a:t>
            </a:r>
          </a:p>
          <a:p>
            <a:pPr lvl="1">
              <a:lnSpc>
                <a:spcPct val="90000"/>
              </a:lnSpc>
              <a:buFont typeface="Calibri" panose="020F0502020204030204" pitchFamily="34" charset="0"/>
              <a:buChar char="—"/>
            </a:pPr>
            <a:r>
              <a:rPr lang="en-US" altLang="en-US" sz="2400" dirty="0"/>
              <a:t>Reminder Phase – May – July 2020</a:t>
            </a:r>
          </a:p>
          <a:p>
            <a:pPr lvl="1">
              <a:lnSpc>
                <a:spcPct val="90000"/>
              </a:lnSpc>
              <a:buFont typeface="Calibri" panose="020F0502020204030204" pitchFamily="34" charset="0"/>
              <a:buChar char="—"/>
            </a:pPr>
            <a:r>
              <a:rPr lang="en-US" altLang="en-US" sz="2400" dirty="0"/>
              <a:t>Thank You Phase – Starts July 2020</a:t>
            </a:r>
          </a:p>
          <a:p>
            <a:pPr lvl="1">
              <a:lnSpc>
                <a:spcPct val="90000"/>
              </a:lnSpc>
              <a:buFont typeface="Calibri" panose="020F0502020204030204" pitchFamily="34" charset="0"/>
              <a:buChar char="—"/>
            </a:pPr>
            <a:endParaRPr lang="en-US" altLang="en-US" sz="2400" dirty="0"/>
          </a:p>
          <a:p>
            <a:pPr lvl="1">
              <a:lnSpc>
                <a:spcPct val="90000"/>
              </a:lnSpc>
              <a:buFont typeface="Calibri" panose="020F0502020204030204" pitchFamily="34" charset="0"/>
              <a:buChar char="—"/>
            </a:pPr>
            <a:r>
              <a:rPr lang="en-US" altLang="en-US" sz="2400" dirty="0"/>
              <a:t>Local governments and community leaders throughout the nation participate in activities highlighting the message that the 2020 Census is imminent and that it is easy, important and safe to participate</a:t>
            </a:r>
          </a:p>
          <a:p>
            <a:pPr marL="457200" lvl="1" indent="0">
              <a:lnSpc>
                <a:spcPct val="90000"/>
              </a:lnSpc>
              <a:buNone/>
            </a:pPr>
            <a:endParaRPr lang="en-US" altLang="en-US" sz="2400" dirty="0"/>
          </a:p>
        </p:txBody>
      </p:sp>
    </p:spTree>
    <p:extLst>
      <p:ext uri="{BB962C8B-B14F-4D97-AF65-F5344CB8AC3E}">
        <p14:creationId xmlns:p14="http://schemas.microsoft.com/office/powerpoint/2010/main" val="3818124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73372"/>
            <a:ext cx="10515600" cy="311246"/>
          </a:xfrm>
        </p:spPr>
        <p:txBody>
          <a:bodyPr/>
          <a:lstStyle/>
          <a:p>
            <a:pPr algn="ctr" eaLnBrk="1" hangingPunct="1">
              <a:defRPr/>
            </a:pPr>
            <a:r>
              <a:rPr lang="en-US" b="1" dirty="0">
                <a:solidFill>
                  <a:schemeClr val="tx2"/>
                </a:solidFill>
                <a:latin typeface="+mn-lt"/>
              </a:rPr>
              <a:t>Response Outreach Area Mapper (ROAM)</a:t>
            </a:r>
            <a:br>
              <a:rPr lang="en-US" b="1" dirty="0">
                <a:solidFill>
                  <a:schemeClr val="tx2"/>
                </a:solidFill>
                <a:latin typeface="+mn-lt"/>
              </a:rPr>
            </a:br>
            <a:endParaRPr lang="en-US" sz="3200" b="1" dirty="0">
              <a:solidFill>
                <a:schemeClr val="accent1">
                  <a:lumMod val="75000"/>
                </a:schemeClr>
              </a:solidFill>
              <a:latin typeface="+mn-lt"/>
            </a:endParaRPr>
          </a:p>
        </p:txBody>
      </p:sp>
      <p:pic>
        <p:nvPicPr>
          <p:cNvPr id="7" name="Picture 6"/>
          <p:cNvPicPr>
            <a:picLocks noChangeAspect="1"/>
          </p:cNvPicPr>
          <p:nvPr/>
        </p:nvPicPr>
        <p:blipFill rotWithShape="1">
          <a:blip r:embed="rId3"/>
          <a:srcRect l="76823" t="12049" r="747" b="37164"/>
          <a:stretch/>
        </p:blipFill>
        <p:spPr>
          <a:xfrm>
            <a:off x="8660523" y="1517029"/>
            <a:ext cx="2860873" cy="3643550"/>
          </a:xfrm>
          <a:prstGeom prst="rect">
            <a:avLst/>
          </a:prstGeom>
        </p:spPr>
      </p:pic>
      <p:sp>
        <p:nvSpPr>
          <p:cNvPr id="8" name="Title 4"/>
          <p:cNvSpPr txBox="1">
            <a:spLocks/>
          </p:cNvSpPr>
          <p:nvPr/>
        </p:nvSpPr>
        <p:spPr bwMode="auto">
          <a:xfrm>
            <a:off x="676946" y="530945"/>
            <a:ext cx="10515600" cy="5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US" sz="3200" b="1" dirty="0">
                <a:solidFill>
                  <a:srgbClr val="FF0000"/>
                </a:solidFill>
                <a:latin typeface="+mn-lt"/>
              </a:rPr>
              <a:t>census.gov/roam</a:t>
            </a:r>
          </a:p>
        </p:txBody>
      </p:sp>
      <p:pic>
        <p:nvPicPr>
          <p:cNvPr id="3" name="Picture 2">
            <a:extLst>
              <a:ext uri="{FF2B5EF4-FFF2-40B4-BE49-F238E27FC236}">
                <a16:creationId xmlns:a16="http://schemas.microsoft.com/office/drawing/2014/main" id="{28DC5D1A-4EAE-4582-A9E5-8BC9AF0A5B95}"/>
              </a:ext>
            </a:extLst>
          </p:cNvPr>
          <p:cNvPicPr>
            <a:picLocks noChangeAspect="1"/>
          </p:cNvPicPr>
          <p:nvPr/>
        </p:nvPicPr>
        <p:blipFill>
          <a:blip r:embed="rId4"/>
          <a:stretch>
            <a:fillRect/>
          </a:stretch>
        </p:blipFill>
        <p:spPr>
          <a:xfrm>
            <a:off x="1847529" y="1122435"/>
            <a:ext cx="6143625" cy="48291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73372"/>
            <a:ext cx="10515600" cy="311246"/>
          </a:xfrm>
        </p:spPr>
        <p:txBody>
          <a:bodyPr/>
          <a:lstStyle/>
          <a:p>
            <a:pPr algn="ctr" eaLnBrk="1" hangingPunct="1">
              <a:defRPr/>
            </a:pPr>
            <a:r>
              <a:rPr lang="en-US" b="1" dirty="0">
                <a:solidFill>
                  <a:schemeClr val="tx2"/>
                </a:solidFill>
                <a:latin typeface="+mn-lt"/>
              </a:rPr>
              <a:t>Hard to Count 2020</a:t>
            </a:r>
            <a:br>
              <a:rPr lang="en-US" b="1" dirty="0">
                <a:solidFill>
                  <a:schemeClr val="tx2"/>
                </a:solidFill>
                <a:latin typeface="+mn-lt"/>
              </a:rPr>
            </a:br>
            <a:endParaRPr lang="en-US" sz="3200" b="1" dirty="0">
              <a:solidFill>
                <a:schemeClr val="accent1">
                  <a:lumMod val="75000"/>
                </a:schemeClr>
              </a:solidFill>
              <a:latin typeface="+mn-lt"/>
            </a:endParaRPr>
          </a:p>
        </p:txBody>
      </p:sp>
      <p:pic>
        <p:nvPicPr>
          <p:cNvPr id="2" name="Picture 1">
            <a:extLst>
              <a:ext uri="{FF2B5EF4-FFF2-40B4-BE49-F238E27FC236}">
                <a16:creationId xmlns:a16="http://schemas.microsoft.com/office/drawing/2014/main" id="{16A73935-4C80-448D-9CE2-B9DE74AB213C}"/>
              </a:ext>
            </a:extLst>
          </p:cNvPr>
          <p:cNvPicPr>
            <a:picLocks noChangeAspect="1"/>
          </p:cNvPicPr>
          <p:nvPr/>
        </p:nvPicPr>
        <p:blipFill>
          <a:blip r:embed="rId3"/>
          <a:stretch>
            <a:fillRect/>
          </a:stretch>
        </p:blipFill>
        <p:spPr>
          <a:xfrm>
            <a:off x="2743200" y="796508"/>
            <a:ext cx="6434137" cy="5051842"/>
          </a:xfrm>
          <a:prstGeom prst="rect">
            <a:avLst/>
          </a:prstGeom>
        </p:spPr>
      </p:pic>
      <p:pic>
        <p:nvPicPr>
          <p:cNvPr id="4" name="Picture 3">
            <a:extLst>
              <a:ext uri="{FF2B5EF4-FFF2-40B4-BE49-F238E27FC236}">
                <a16:creationId xmlns:a16="http://schemas.microsoft.com/office/drawing/2014/main" id="{1101299F-B630-4228-9ED0-2458AA0BB4A7}"/>
              </a:ext>
            </a:extLst>
          </p:cNvPr>
          <p:cNvPicPr>
            <a:picLocks noChangeAspect="1"/>
          </p:cNvPicPr>
          <p:nvPr/>
        </p:nvPicPr>
        <p:blipFill>
          <a:blip r:embed="rId4"/>
          <a:stretch>
            <a:fillRect/>
          </a:stretch>
        </p:blipFill>
        <p:spPr>
          <a:xfrm>
            <a:off x="9705975" y="1804987"/>
            <a:ext cx="1924050" cy="3248025"/>
          </a:xfrm>
          <a:prstGeom prst="rect">
            <a:avLst/>
          </a:prstGeom>
        </p:spPr>
      </p:pic>
      <p:sp>
        <p:nvSpPr>
          <p:cNvPr id="9" name="TextBox 8">
            <a:extLst>
              <a:ext uri="{FF2B5EF4-FFF2-40B4-BE49-F238E27FC236}">
                <a16:creationId xmlns:a16="http://schemas.microsoft.com/office/drawing/2014/main" id="{5DF262E5-5E3F-4A8D-9AC8-EBF15C2F1522}"/>
              </a:ext>
            </a:extLst>
          </p:cNvPr>
          <p:cNvSpPr txBox="1"/>
          <p:nvPr/>
        </p:nvSpPr>
        <p:spPr>
          <a:xfrm>
            <a:off x="5810250" y="6572250"/>
            <a:ext cx="4580485" cy="369332"/>
          </a:xfrm>
          <a:prstGeom prst="rect">
            <a:avLst/>
          </a:prstGeom>
          <a:noFill/>
        </p:spPr>
        <p:txBody>
          <a:bodyPr wrap="none" rtlCol="0">
            <a:spAutoFit/>
          </a:bodyPr>
          <a:lstStyle/>
          <a:p>
            <a:r>
              <a:rPr lang="en-US" dirty="0"/>
              <a:t>https://www.censushardtocountmaps2020.us/</a:t>
            </a:r>
          </a:p>
        </p:txBody>
      </p:sp>
    </p:spTree>
    <p:extLst>
      <p:ext uri="{BB962C8B-B14F-4D97-AF65-F5344CB8AC3E}">
        <p14:creationId xmlns:p14="http://schemas.microsoft.com/office/powerpoint/2010/main" val="3609783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73372"/>
            <a:ext cx="10515600" cy="311246"/>
          </a:xfrm>
        </p:spPr>
        <p:txBody>
          <a:bodyPr/>
          <a:lstStyle/>
          <a:p>
            <a:pPr algn="ctr" eaLnBrk="1" hangingPunct="1">
              <a:defRPr/>
            </a:pPr>
            <a:r>
              <a:rPr lang="en-US" b="1" dirty="0">
                <a:solidFill>
                  <a:schemeClr val="tx2"/>
                </a:solidFill>
                <a:latin typeface="+mn-lt"/>
              </a:rPr>
              <a:t>Hard to Count 2020</a:t>
            </a:r>
            <a:br>
              <a:rPr lang="en-US" b="1" dirty="0">
                <a:solidFill>
                  <a:schemeClr val="tx2"/>
                </a:solidFill>
                <a:latin typeface="+mn-lt"/>
              </a:rPr>
            </a:br>
            <a:endParaRPr lang="en-US" sz="3200" b="1" dirty="0">
              <a:solidFill>
                <a:schemeClr val="accent1">
                  <a:lumMod val="75000"/>
                </a:schemeClr>
              </a:solidFill>
              <a:latin typeface="+mn-lt"/>
            </a:endParaRPr>
          </a:p>
        </p:txBody>
      </p:sp>
      <p:sp>
        <p:nvSpPr>
          <p:cNvPr id="9" name="TextBox 8">
            <a:extLst>
              <a:ext uri="{FF2B5EF4-FFF2-40B4-BE49-F238E27FC236}">
                <a16:creationId xmlns:a16="http://schemas.microsoft.com/office/drawing/2014/main" id="{5DF262E5-5E3F-4A8D-9AC8-EBF15C2F1522}"/>
              </a:ext>
            </a:extLst>
          </p:cNvPr>
          <p:cNvSpPr txBox="1"/>
          <p:nvPr/>
        </p:nvSpPr>
        <p:spPr>
          <a:xfrm>
            <a:off x="5810250" y="6470652"/>
            <a:ext cx="2645917" cy="369332"/>
          </a:xfrm>
          <a:prstGeom prst="rect">
            <a:avLst/>
          </a:prstGeom>
          <a:noFill/>
        </p:spPr>
        <p:txBody>
          <a:bodyPr wrap="none" rtlCol="0">
            <a:spAutoFit/>
          </a:bodyPr>
          <a:lstStyle/>
          <a:p>
            <a:r>
              <a:rPr lang="en-US" dirty="0"/>
              <a:t>https://www.gc.cuny.edu/</a:t>
            </a:r>
          </a:p>
        </p:txBody>
      </p:sp>
      <p:sp>
        <p:nvSpPr>
          <p:cNvPr id="3" name="TextBox 2">
            <a:extLst>
              <a:ext uri="{FF2B5EF4-FFF2-40B4-BE49-F238E27FC236}">
                <a16:creationId xmlns:a16="http://schemas.microsoft.com/office/drawing/2014/main" id="{082C0DD6-6718-45FA-84E7-83F97B88BF1A}"/>
              </a:ext>
            </a:extLst>
          </p:cNvPr>
          <p:cNvSpPr txBox="1"/>
          <p:nvPr/>
        </p:nvSpPr>
        <p:spPr>
          <a:xfrm>
            <a:off x="838200" y="1219204"/>
            <a:ext cx="10642601"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a:t>In 2010, 79.9%  of households returned their census forms</a:t>
            </a:r>
          </a:p>
          <a:p>
            <a:pPr marL="742950" lvl="1" indent="-285750">
              <a:buFont typeface="Arial" panose="020B0604020202020204" pitchFamily="34" charset="0"/>
              <a:buChar char="•"/>
            </a:pPr>
            <a:r>
              <a:rPr lang="en-US" sz="3200" dirty="0"/>
              <a:t>Remaining 20.1% received in-person enumeration</a:t>
            </a:r>
          </a:p>
          <a:p>
            <a:pPr marL="285750" indent="-285750">
              <a:buFont typeface="Arial" panose="020B0604020202020204" pitchFamily="34" charset="0"/>
              <a:buChar char="•"/>
            </a:pPr>
            <a:r>
              <a:rPr lang="en-US" sz="3200" dirty="0"/>
              <a:t>Hard to Count areas include those with relatively poor internet access</a:t>
            </a:r>
          </a:p>
          <a:p>
            <a:pPr marL="742950" lvl="1" indent="-285750">
              <a:buFont typeface="Arial" panose="020B0604020202020204" pitchFamily="34" charset="0"/>
              <a:buChar char="•"/>
            </a:pPr>
            <a:r>
              <a:rPr lang="en-US" sz="3200" dirty="0"/>
              <a:t>16.3% of Wyoming households have either no internet access or dial-up only</a:t>
            </a:r>
          </a:p>
          <a:p>
            <a:pPr marL="285750" indent="-285750">
              <a:buFont typeface="Arial" panose="020B0604020202020204" pitchFamily="34" charset="0"/>
              <a:buChar char="•"/>
            </a:pPr>
            <a:r>
              <a:rPr lang="en-US" sz="3200" dirty="0"/>
              <a:t>Center for Urban Research states that close to 100% of the US Population lives within 5 miles of at least 1 library.</a:t>
            </a:r>
          </a:p>
        </p:txBody>
      </p:sp>
    </p:spTree>
    <p:extLst>
      <p:ext uri="{BB962C8B-B14F-4D97-AF65-F5344CB8AC3E}">
        <p14:creationId xmlns:p14="http://schemas.microsoft.com/office/powerpoint/2010/main" val="1318085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752192" y="126125"/>
            <a:ext cx="7601607" cy="1564564"/>
          </a:xfrm>
        </p:spPr>
        <p:txBody>
          <a:bodyPr>
            <a:normAutofit/>
          </a:bodyPr>
          <a:lstStyle/>
          <a:p>
            <a:r>
              <a:rPr lang="en-US" sz="4000" b="1" dirty="0">
                <a:solidFill>
                  <a:srgbClr val="0070C0"/>
                </a:solidFill>
                <a:latin typeface="+mn-lt"/>
              </a:rPr>
              <a:t>CCC TOOLS</a:t>
            </a:r>
          </a:p>
        </p:txBody>
      </p:sp>
      <p:sp>
        <p:nvSpPr>
          <p:cNvPr id="4" name="Rectangle 3"/>
          <p:cNvSpPr/>
          <p:nvPr/>
        </p:nvSpPr>
        <p:spPr>
          <a:xfrm>
            <a:off x="6934200" y="6019800"/>
            <a:ext cx="5257800" cy="369332"/>
          </a:xfrm>
          <a:prstGeom prst="rect">
            <a:avLst/>
          </a:prstGeom>
        </p:spPr>
        <p:txBody>
          <a:bodyPr wrap="square">
            <a:spAutoFit/>
          </a:bodyPr>
          <a:lstStyle/>
          <a:p>
            <a:r>
              <a:rPr lang="en-US" dirty="0"/>
              <a:t>https://www.census.gov/partners/toolkit.pdf</a:t>
            </a:r>
          </a:p>
        </p:txBody>
      </p:sp>
      <p:pic>
        <p:nvPicPr>
          <p:cNvPr id="5" name="Picture 4"/>
          <p:cNvPicPr>
            <a:picLocks noChangeAspect="1"/>
          </p:cNvPicPr>
          <p:nvPr/>
        </p:nvPicPr>
        <p:blipFill>
          <a:blip r:embed="rId3"/>
          <a:stretch>
            <a:fillRect/>
          </a:stretch>
        </p:blipFill>
        <p:spPr>
          <a:xfrm>
            <a:off x="5028126" y="1462074"/>
            <a:ext cx="2910840" cy="2224848"/>
          </a:xfrm>
          <a:prstGeom prst="rect">
            <a:avLst/>
          </a:prstGeom>
        </p:spPr>
      </p:pic>
      <p:pic>
        <p:nvPicPr>
          <p:cNvPr id="10" name="Picture 9"/>
          <p:cNvPicPr>
            <a:picLocks noChangeAspect="1"/>
          </p:cNvPicPr>
          <p:nvPr/>
        </p:nvPicPr>
        <p:blipFill>
          <a:blip r:embed="rId4"/>
          <a:stretch>
            <a:fillRect/>
          </a:stretch>
        </p:blipFill>
        <p:spPr>
          <a:xfrm>
            <a:off x="5413221" y="3982782"/>
            <a:ext cx="2021351" cy="1944414"/>
          </a:xfrm>
          <a:prstGeom prst="rect">
            <a:avLst/>
          </a:prstGeom>
        </p:spPr>
      </p:pic>
      <p:pic>
        <p:nvPicPr>
          <p:cNvPr id="6" name="Picture 5"/>
          <p:cNvPicPr>
            <a:picLocks noChangeAspect="1"/>
          </p:cNvPicPr>
          <p:nvPr/>
        </p:nvPicPr>
        <p:blipFill>
          <a:blip r:embed="rId5"/>
          <a:stretch>
            <a:fillRect/>
          </a:stretch>
        </p:blipFill>
        <p:spPr>
          <a:xfrm rot="5400000">
            <a:off x="7717264" y="1741021"/>
            <a:ext cx="4529871" cy="3354398"/>
          </a:xfrm>
          <a:prstGeom prst="rect">
            <a:avLst/>
          </a:prstGeom>
        </p:spPr>
      </p:pic>
      <p:pic>
        <p:nvPicPr>
          <p:cNvPr id="3" name="Picture 2"/>
          <p:cNvPicPr>
            <a:picLocks noChangeAspect="1"/>
          </p:cNvPicPr>
          <p:nvPr/>
        </p:nvPicPr>
        <p:blipFill>
          <a:blip r:embed="rId6"/>
          <a:stretch>
            <a:fillRect/>
          </a:stretch>
        </p:blipFill>
        <p:spPr>
          <a:xfrm>
            <a:off x="799907" y="1618746"/>
            <a:ext cx="1121761" cy="1249788"/>
          </a:xfrm>
          <a:prstGeom prst="rect">
            <a:avLst/>
          </a:prstGeom>
        </p:spPr>
      </p:pic>
      <p:sp>
        <p:nvSpPr>
          <p:cNvPr id="9" name="Rectangle 8"/>
          <p:cNvSpPr/>
          <p:nvPr/>
        </p:nvSpPr>
        <p:spPr>
          <a:xfrm>
            <a:off x="543910" y="3255580"/>
            <a:ext cx="4769069" cy="307777"/>
          </a:xfrm>
          <a:prstGeom prst="rect">
            <a:avLst/>
          </a:prstGeom>
        </p:spPr>
        <p:txBody>
          <a:bodyPr wrap="square">
            <a:spAutoFit/>
          </a:bodyPr>
          <a:lstStyle/>
          <a:p>
            <a:r>
              <a:rPr lang="en-US" sz="1400" dirty="0"/>
              <a:t>https://www.census.gov/programs-surveys/sis.html</a:t>
            </a:r>
          </a:p>
        </p:txBody>
      </p:sp>
    </p:spTree>
    <p:extLst>
      <p:ext uri="{BB962C8B-B14F-4D97-AF65-F5344CB8AC3E}">
        <p14:creationId xmlns:p14="http://schemas.microsoft.com/office/powerpoint/2010/main" val="4281471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9552" y="365125"/>
            <a:ext cx="6436023" cy="306207"/>
          </a:xfrm>
        </p:spPr>
        <p:txBody>
          <a:bodyPr/>
          <a:lstStyle/>
          <a:p>
            <a:pPr algn="ctr"/>
            <a:r>
              <a:rPr lang="en-US" sz="2000" dirty="0">
                <a:solidFill>
                  <a:srgbClr val="0070C0"/>
                </a:solidFill>
                <a:latin typeface="+mn-lt"/>
              </a:rPr>
              <a:t>CENSUS JOBS NOW LIVE!</a:t>
            </a:r>
          </a:p>
        </p:txBody>
      </p:sp>
      <p:pic>
        <p:nvPicPr>
          <p:cNvPr id="6" name="Content Placeholder 5"/>
          <p:cNvPicPr>
            <a:picLocks noGrp="1" noChangeAspect="1"/>
          </p:cNvPicPr>
          <p:nvPr>
            <p:ph idx="1"/>
          </p:nvPr>
        </p:nvPicPr>
        <p:blipFill>
          <a:blip r:embed="rId3"/>
          <a:stretch>
            <a:fillRect/>
          </a:stretch>
        </p:blipFill>
        <p:spPr>
          <a:xfrm>
            <a:off x="838200" y="2099936"/>
            <a:ext cx="10515600" cy="3802716"/>
          </a:xfrm>
          <a:prstGeom prst="rect">
            <a:avLst/>
          </a:prstGeom>
        </p:spPr>
      </p:pic>
      <p:sp>
        <p:nvSpPr>
          <p:cNvPr id="7" name="Rectangle 6"/>
          <p:cNvSpPr/>
          <p:nvPr/>
        </p:nvSpPr>
        <p:spPr>
          <a:xfrm>
            <a:off x="1169044" y="787078"/>
            <a:ext cx="9352344" cy="769441"/>
          </a:xfrm>
          <a:prstGeom prst="rect">
            <a:avLst/>
          </a:prstGeom>
        </p:spPr>
        <p:txBody>
          <a:bodyPr wrap="square">
            <a:spAutoFit/>
          </a:bodyPr>
          <a:lstStyle/>
          <a:p>
            <a:pPr algn="ctr"/>
            <a:r>
              <a:rPr lang="en-US" sz="4400" dirty="0">
                <a:solidFill>
                  <a:srgbClr val="FF0000"/>
                </a:solidFill>
              </a:rPr>
              <a:t>www.2020census.gov/jobs</a:t>
            </a:r>
          </a:p>
        </p:txBody>
      </p:sp>
    </p:spTree>
    <p:extLst>
      <p:ext uri="{BB962C8B-B14F-4D97-AF65-F5344CB8AC3E}">
        <p14:creationId xmlns:p14="http://schemas.microsoft.com/office/powerpoint/2010/main" val="3564625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eaLnBrk="1" hangingPunct="1">
              <a:defRPr/>
            </a:pPr>
            <a:r>
              <a:rPr lang="en-US" b="1" dirty="0">
                <a:solidFill>
                  <a:schemeClr val="tx2"/>
                </a:solidFill>
                <a:latin typeface="+mn-lt"/>
              </a:rPr>
              <a:t>Census Overview</a:t>
            </a:r>
          </a:p>
        </p:txBody>
      </p:sp>
      <p:sp>
        <p:nvSpPr>
          <p:cNvPr id="8" name="Content Placeholder 2"/>
          <p:cNvSpPr>
            <a:spLocks noGrp="1"/>
          </p:cNvSpPr>
          <p:nvPr>
            <p:ph idx="1"/>
          </p:nvPr>
        </p:nvSpPr>
        <p:spPr>
          <a:xfrm>
            <a:off x="609600" y="1600201"/>
            <a:ext cx="10972800" cy="4137211"/>
          </a:xfrm>
        </p:spPr>
        <p:txBody>
          <a:bodyPr>
            <a:normAutofit/>
          </a:bodyPr>
          <a:lstStyle/>
          <a:p>
            <a:pPr marL="0" indent="0">
              <a:buNone/>
            </a:pPr>
            <a:r>
              <a:rPr lang="en-US" sz="3530" dirty="0"/>
              <a:t>Why we do a census:</a:t>
            </a:r>
          </a:p>
          <a:p>
            <a:pPr marL="0" indent="0">
              <a:buNone/>
            </a:pPr>
            <a:endParaRPr lang="en-US" sz="3530" dirty="0"/>
          </a:p>
          <a:p>
            <a:pPr marL="0" indent="0">
              <a:buNone/>
            </a:pPr>
            <a:r>
              <a:rPr lang="en-US" sz="3530" b="1" u="sng" dirty="0"/>
              <a:t>Article 1, Section 2 of the U.S. Constitution</a:t>
            </a:r>
          </a:p>
          <a:p>
            <a:pPr marL="393317" lvl="1" indent="0">
              <a:buNone/>
            </a:pPr>
            <a:r>
              <a:rPr lang="en-US" sz="3530" i="1" dirty="0"/>
              <a:t>The actual Enumeration shall be made within three Years after the first Meeting of the Congress of the United States, and within every subsequent Term of ten Years, in such Manner as they shall by Law direct. </a:t>
            </a:r>
            <a:endParaRPr lang="en-US" sz="353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 calcmode="lin" valueType="num">
                                      <p:cBhvr additive="base">
                                        <p:cTn id="1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3438" y="819150"/>
            <a:ext cx="7985125"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34497"/>
            <a:ext cx="10515600" cy="620527"/>
          </a:xfrm>
        </p:spPr>
        <p:txBody>
          <a:bodyPr/>
          <a:lstStyle/>
          <a:p>
            <a:pPr algn="ctr" eaLnBrk="1" hangingPunct="1">
              <a:defRPr/>
            </a:pPr>
            <a:r>
              <a:rPr lang="en-US" b="1" dirty="0">
                <a:solidFill>
                  <a:srgbClr val="FF0000"/>
                </a:solidFill>
                <a:latin typeface="+mn-lt"/>
              </a:rPr>
              <a:t>FUNDING</a:t>
            </a:r>
          </a:p>
        </p:txBody>
      </p:sp>
      <p:sp>
        <p:nvSpPr>
          <p:cNvPr id="4" name="Content Placeholder 3"/>
          <p:cNvSpPr>
            <a:spLocks noGrp="1"/>
          </p:cNvSpPr>
          <p:nvPr>
            <p:ph sz="half" idx="1"/>
          </p:nvPr>
        </p:nvSpPr>
        <p:spPr>
          <a:xfrm>
            <a:off x="536028" y="855024"/>
            <a:ext cx="5853197" cy="2084946"/>
          </a:xfrm>
        </p:spPr>
        <p:txBody>
          <a:bodyPr/>
          <a:lstStyle/>
          <a:p>
            <a:r>
              <a:rPr lang="en-US" sz="2400" dirty="0"/>
              <a:t>Wyoming receives over </a:t>
            </a:r>
            <a:r>
              <a:rPr lang="en-US" sz="2400" dirty="0">
                <a:solidFill>
                  <a:srgbClr val="FF0000"/>
                </a:solidFill>
              </a:rPr>
              <a:t>$800 million </a:t>
            </a:r>
            <a:r>
              <a:rPr lang="en-US" sz="2400" dirty="0"/>
              <a:t>dollars per year based on Decennial Census data.</a:t>
            </a:r>
          </a:p>
          <a:p>
            <a:r>
              <a:rPr lang="en-US" sz="2400" dirty="0"/>
              <a:t>$ 881,376,094</a:t>
            </a:r>
          </a:p>
          <a:p>
            <a:r>
              <a:rPr lang="en-US" sz="2400" b="1" dirty="0"/>
              <a:t>$1,504 per person</a:t>
            </a:r>
          </a:p>
          <a:p>
            <a:pPr marL="0" indent="0" eaLnBrk="1" hangingPunct="1">
              <a:buFont typeface="Arial" panose="020B0604020202020204" pitchFamily="34" charset="0"/>
              <a:buNone/>
              <a:defRPr/>
            </a:pPr>
            <a:endParaRPr lang="en-US" dirty="0"/>
          </a:p>
          <a:p>
            <a:pPr marL="0" indent="0" eaLnBrk="1" hangingPunct="1">
              <a:buFont typeface="Arial" panose="020B0604020202020204" pitchFamily="34" charset="0"/>
              <a:buNone/>
              <a:defRPr/>
            </a:pPr>
            <a:endParaRPr lang="en-US" sz="1200" b="1" dirty="0"/>
          </a:p>
        </p:txBody>
      </p:sp>
      <p:pic>
        <p:nvPicPr>
          <p:cNvPr id="5" name="Content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174" y="2761452"/>
            <a:ext cx="2942492" cy="2988468"/>
          </a:xfrm>
          <a:prstGeom prst="rect">
            <a:avLst/>
          </a:prstGeo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389225" y="1119568"/>
            <a:ext cx="4514127" cy="5328259"/>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5478"/>
            <a:ext cx="10515600" cy="1325563"/>
          </a:xfrm>
        </p:spPr>
        <p:txBody>
          <a:bodyPr/>
          <a:lstStyle/>
          <a:p>
            <a:pPr algn="ctr" eaLnBrk="1" hangingPunct="1">
              <a:defRPr/>
            </a:pPr>
            <a:r>
              <a:rPr lang="en-US" b="1" dirty="0">
                <a:solidFill>
                  <a:schemeClr val="tx2"/>
                </a:solidFill>
                <a:latin typeface="+mn-lt"/>
              </a:rPr>
              <a:t>Key Data Collection Dates</a:t>
            </a:r>
          </a:p>
        </p:txBody>
      </p:sp>
      <p:sp>
        <p:nvSpPr>
          <p:cNvPr id="9219" name="Content Placeholder 2"/>
          <p:cNvSpPr>
            <a:spLocks noGrp="1"/>
          </p:cNvSpPr>
          <p:nvPr>
            <p:ph sz="half" idx="1"/>
          </p:nvPr>
        </p:nvSpPr>
        <p:spPr>
          <a:xfrm>
            <a:off x="1824315" y="1419225"/>
            <a:ext cx="4387949" cy="4463101"/>
          </a:xfrm>
        </p:spPr>
        <p:txBody>
          <a:bodyPr/>
          <a:lstStyle/>
          <a:p>
            <a:pPr eaLnBrk="1" hangingPunct="1"/>
            <a:r>
              <a:rPr lang="en-US" altLang="en-US" sz="2000" b="1" dirty="0"/>
              <a:t>Nov – 2019	</a:t>
            </a:r>
          </a:p>
          <a:p>
            <a:pPr eaLnBrk="1" hangingPunct="1"/>
            <a:r>
              <a:rPr lang="en-US" altLang="en-US" sz="2000" b="1" dirty="0"/>
              <a:t>April 2018 </a:t>
            </a:r>
          </a:p>
          <a:p>
            <a:pPr eaLnBrk="1" hangingPunct="1"/>
            <a:r>
              <a:rPr lang="en-US" altLang="en-US" sz="2000" b="1" dirty="0"/>
              <a:t>January-Feb 2019</a:t>
            </a:r>
          </a:p>
          <a:p>
            <a:pPr eaLnBrk="1" hangingPunct="1"/>
            <a:r>
              <a:rPr lang="en-US" altLang="en-US" sz="2000" b="1" dirty="0"/>
              <a:t>Aug – Oct 2019	</a:t>
            </a:r>
          </a:p>
          <a:p>
            <a:pPr eaLnBrk="1" hangingPunct="1"/>
            <a:r>
              <a:rPr lang="en-US" altLang="en-US" sz="2000" b="1" dirty="0"/>
              <a:t>Jan-Aug-2019</a:t>
            </a:r>
          </a:p>
          <a:p>
            <a:pPr eaLnBrk="1" hangingPunct="1"/>
            <a:r>
              <a:rPr lang="en-US" altLang="en-US" sz="2000" b="1" dirty="0"/>
              <a:t>Early 2020</a:t>
            </a:r>
          </a:p>
          <a:p>
            <a:pPr eaLnBrk="1" hangingPunct="1"/>
            <a:r>
              <a:rPr lang="en-US" altLang="en-US" sz="2000" b="1" dirty="0">
                <a:solidFill>
                  <a:srgbClr val="FF0000"/>
                </a:solidFill>
              </a:rPr>
              <a:t>March 23, 2020</a:t>
            </a:r>
          </a:p>
          <a:p>
            <a:pPr eaLnBrk="1" hangingPunct="1"/>
            <a:r>
              <a:rPr lang="en-US" altLang="en-US" sz="2000" b="1" dirty="0"/>
              <a:t>April 1, 2020	</a:t>
            </a:r>
          </a:p>
          <a:p>
            <a:pPr eaLnBrk="1" hangingPunct="1"/>
            <a:r>
              <a:rPr lang="en-US" altLang="en-US" sz="2000" b="1" dirty="0"/>
              <a:t>May 2020</a:t>
            </a:r>
          </a:p>
          <a:p>
            <a:pPr eaLnBrk="1" hangingPunct="1"/>
            <a:r>
              <a:rPr lang="en-US" altLang="en-US" sz="2000" b="1" dirty="0"/>
              <a:t>August 2020</a:t>
            </a:r>
          </a:p>
          <a:p>
            <a:pPr eaLnBrk="1" hangingPunct="1"/>
            <a:r>
              <a:rPr lang="en-US" altLang="en-US" sz="2000" b="1" dirty="0"/>
              <a:t>December 31, 2020</a:t>
            </a:r>
          </a:p>
          <a:p>
            <a:pPr eaLnBrk="1" hangingPunct="1"/>
            <a:endParaRPr lang="en-US" altLang="en-US" dirty="0"/>
          </a:p>
        </p:txBody>
      </p:sp>
      <p:sp>
        <p:nvSpPr>
          <p:cNvPr id="9220" name="Content Placeholder 3"/>
          <p:cNvSpPr>
            <a:spLocks noGrp="1"/>
          </p:cNvSpPr>
          <p:nvPr>
            <p:ph sz="half" idx="2"/>
          </p:nvPr>
        </p:nvSpPr>
        <p:spPr>
          <a:xfrm>
            <a:off x="6423209" y="1419225"/>
            <a:ext cx="4854391" cy="4463101"/>
          </a:xfrm>
        </p:spPr>
        <p:txBody>
          <a:bodyPr/>
          <a:lstStyle/>
          <a:p>
            <a:pPr eaLnBrk="1" hangingPunct="1"/>
            <a:r>
              <a:rPr lang="en-US" altLang="en-US" sz="2000" b="1" dirty="0"/>
              <a:t>In-Office Address Canvass</a:t>
            </a:r>
            <a:fld id="{ED5B68A8-D76B-49CC-8BDF-A10F087A08F2}" type="slidenum">
              <a:rPr lang="en-US" altLang="en-US" sz="2000" b="1" smtClean="0"/>
              <a:t>5</a:t>
            </a:fld>
            <a:fld id="{9822D0AD-D442-492A-887D-B8EE7F93006F}" type="slidenum">
              <a:rPr lang="en-US" altLang="en-US" sz="2000" b="1" smtClean="0"/>
              <a:t>5</a:t>
            </a:fld>
            <a:endParaRPr lang="en-US" altLang="en-US" sz="2000" b="1" dirty="0"/>
          </a:p>
          <a:p>
            <a:pPr eaLnBrk="1" hangingPunct="1"/>
            <a:r>
              <a:rPr lang="en-US" altLang="en-US" sz="2000" b="1" dirty="0"/>
              <a:t>Regional Census Center Opens</a:t>
            </a:r>
          </a:p>
          <a:p>
            <a:pPr eaLnBrk="1" hangingPunct="1"/>
            <a:r>
              <a:rPr lang="en-US" altLang="en-US" sz="2000" b="1" dirty="0"/>
              <a:t>Early Area Census Offices Open *</a:t>
            </a:r>
          </a:p>
          <a:p>
            <a:pPr eaLnBrk="1" hangingPunct="1"/>
            <a:r>
              <a:rPr lang="en-US" altLang="en-US" sz="2000" b="1" dirty="0"/>
              <a:t>Address Canvassing – select areas</a:t>
            </a:r>
          </a:p>
          <a:p>
            <a:pPr eaLnBrk="1" hangingPunct="1"/>
            <a:r>
              <a:rPr lang="en-US" altLang="en-US" sz="2000" b="1" dirty="0">
                <a:solidFill>
                  <a:srgbClr val="FF0000"/>
                </a:solidFill>
              </a:rPr>
              <a:t>Area Census Offices Open -Casper</a:t>
            </a:r>
          </a:p>
          <a:p>
            <a:pPr eaLnBrk="1" hangingPunct="1"/>
            <a:r>
              <a:rPr lang="en-US" altLang="en-US" sz="2000" b="1" dirty="0"/>
              <a:t>Group Quarters Start</a:t>
            </a:r>
          </a:p>
          <a:p>
            <a:pPr eaLnBrk="1" hangingPunct="1"/>
            <a:r>
              <a:rPr lang="en-US" altLang="en-US" sz="2000" b="1" dirty="0">
                <a:solidFill>
                  <a:srgbClr val="FF0000"/>
                </a:solidFill>
              </a:rPr>
              <a:t>Self Response Starts</a:t>
            </a:r>
          </a:p>
          <a:p>
            <a:pPr eaLnBrk="1" hangingPunct="1"/>
            <a:r>
              <a:rPr lang="en-US" altLang="en-US" sz="2000" b="1" dirty="0">
                <a:solidFill>
                  <a:srgbClr val="00B050"/>
                </a:solidFill>
              </a:rPr>
              <a:t>CENSUS DAY</a:t>
            </a:r>
          </a:p>
          <a:p>
            <a:pPr eaLnBrk="1" hangingPunct="1"/>
            <a:r>
              <a:rPr lang="en-US" altLang="en-US" sz="2000" b="1" dirty="0"/>
              <a:t>Non-Response Follow-Up Starts</a:t>
            </a:r>
          </a:p>
          <a:p>
            <a:pPr eaLnBrk="1" hangingPunct="1"/>
            <a:r>
              <a:rPr lang="en-US" altLang="en-US" sz="2000" b="1" dirty="0"/>
              <a:t>Data Collection Complete</a:t>
            </a:r>
          </a:p>
          <a:p>
            <a:pPr eaLnBrk="1" hangingPunct="1"/>
            <a:r>
              <a:rPr lang="en-US" altLang="en-US" sz="2000" b="1" dirty="0"/>
              <a:t>Counts Delivered to President</a:t>
            </a:r>
          </a:p>
          <a:p>
            <a:pPr eaLnBrk="1" hangingPunct="1"/>
            <a:endParaRPr lang="en-US" altLang="en-US" sz="2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028265" y="266700"/>
            <a:ext cx="7987553" cy="685800"/>
          </a:xfrm>
          <a:prstGeom prst="rect">
            <a:avLst/>
          </a:prstGeom>
        </p:spPr>
        <p:txBody>
          <a:bodyPr lIns="89896" tIns="44948" rIns="89896" bIns="44948">
            <a:normAutofit fontScale="97500"/>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47" b="1" i="0" u="none" strike="noStrike" kern="1200" cap="none" spc="0" normalizeH="0" baseline="0" noProof="0" dirty="0">
              <a:ln>
                <a:noFill/>
              </a:ln>
              <a:solidFill>
                <a:srgbClr val="4F81BD">
                  <a:lumMod val="75000"/>
                </a:srgbClr>
              </a:solidFill>
              <a:effectLst>
                <a:outerShdw blurRad="38100" dist="38100" dir="2700000" algn="tl">
                  <a:srgbClr val="000000">
                    <a:alpha val="43137"/>
                  </a:srgbClr>
                </a:outerShdw>
              </a:effectLst>
              <a:uLnTx/>
              <a:uFillTx/>
              <a:latin typeface="Times New Roman" panose="02020603050405020304" pitchFamily="18" charset="0"/>
              <a:ea typeface="+mj-ea"/>
              <a:cs typeface="+mj-cs"/>
            </a:endParaRPr>
          </a:p>
        </p:txBody>
      </p:sp>
      <p:sp>
        <p:nvSpPr>
          <p:cNvPr id="12" name="Title 11"/>
          <p:cNvSpPr>
            <a:spLocks noGrp="1"/>
          </p:cNvSpPr>
          <p:nvPr>
            <p:ph type="title"/>
          </p:nvPr>
        </p:nvSpPr>
        <p:spPr>
          <a:xfrm>
            <a:off x="0" y="159590"/>
            <a:ext cx="12192000" cy="1150938"/>
          </a:xfrm>
        </p:spPr>
        <p:txBody>
          <a:bodyPr>
            <a:normAutofit/>
          </a:bodyPr>
          <a:lstStyle/>
          <a:p>
            <a:r>
              <a:rPr lang="en-US" sz="4000" b="1" dirty="0">
                <a:solidFill>
                  <a:srgbClr val="FF0000"/>
                </a:solidFill>
                <a:latin typeface="+mj-lt"/>
              </a:rPr>
              <a:t>Goals and Challenges</a:t>
            </a:r>
          </a:p>
        </p:txBody>
      </p:sp>
      <p:sp>
        <p:nvSpPr>
          <p:cNvPr id="13" name="Content Placeholder 12"/>
          <p:cNvSpPr>
            <a:spLocks noGrp="1"/>
          </p:cNvSpPr>
          <p:nvPr>
            <p:ph idx="1"/>
          </p:nvPr>
        </p:nvSpPr>
        <p:spPr>
          <a:xfrm>
            <a:off x="533400" y="1417638"/>
            <a:ext cx="6019800" cy="3581401"/>
          </a:xfrm>
        </p:spPr>
        <p:txBody>
          <a:bodyPr>
            <a:normAutofit/>
          </a:bodyPr>
          <a:lstStyle/>
          <a:p>
            <a:r>
              <a:rPr lang="en-US" dirty="0">
                <a:solidFill>
                  <a:srgbClr val="C00000"/>
                </a:solidFill>
                <a:latin typeface="Times New Roman" panose="02020603050405020304" pitchFamily="18" charset="0"/>
                <a:cs typeface="Times New Roman" panose="02020603050405020304" pitchFamily="18" charset="0"/>
              </a:rPr>
              <a:t>Motivate People to Respond</a:t>
            </a:r>
          </a:p>
          <a:p>
            <a:r>
              <a:rPr lang="en-US" dirty="0">
                <a:solidFill>
                  <a:srgbClr val="C00000"/>
                </a:solidFill>
                <a:latin typeface="Times New Roman" panose="02020603050405020304" pitchFamily="18" charset="0"/>
                <a:cs typeface="Times New Roman" panose="02020603050405020304" pitchFamily="18" charset="0"/>
              </a:rPr>
              <a:t>Assure Respondents that their Data are Confidential and Secure</a:t>
            </a:r>
          </a:p>
          <a:p>
            <a:r>
              <a:rPr lang="en-US" dirty="0">
                <a:solidFill>
                  <a:srgbClr val="C00000"/>
                </a:solidFill>
                <a:latin typeface="Times New Roman" panose="02020603050405020304" pitchFamily="18" charset="0"/>
                <a:cs typeface="Times New Roman" panose="02020603050405020304" pitchFamily="18" charset="0"/>
              </a:rPr>
              <a:t>Educate about Importance </a:t>
            </a:r>
          </a:p>
          <a:p>
            <a:r>
              <a:rPr lang="en-US" dirty="0">
                <a:solidFill>
                  <a:srgbClr val="C00000"/>
                </a:solidFill>
                <a:latin typeface="Times New Roman" panose="02020603050405020304" pitchFamily="18" charset="0"/>
                <a:cs typeface="Times New Roman" panose="02020603050405020304" pitchFamily="18" charset="0"/>
              </a:rPr>
              <a:t>Support communities in their mobilization efforts</a:t>
            </a:r>
          </a:p>
          <a:p>
            <a:endParaRPr lang="en-US" dirty="0"/>
          </a:p>
        </p:txBody>
      </p:sp>
      <p:pic>
        <p:nvPicPr>
          <p:cNvPr id="2" name="Picture 1"/>
          <p:cNvPicPr>
            <a:picLocks noChangeAspect="1"/>
          </p:cNvPicPr>
          <p:nvPr/>
        </p:nvPicPr>
        <p:blipFill>
          <a:blip r:embed="rId3"/>
          <a:stretch>
            <a:fillRect/>
          </a:stretch>
        </p:blipFill>
        <p:spPr>
          <a:xfrm>
            <a:off x="6970521" y="1505792"/>
            <a:ext cx="4846320" cy="3232727"/>
          </a:xfrm>
          <a:prstGeom prst="rect">
            <a:avLst/>
          </a:prstGeom>
        </p:spPr>
      </p:pic>
      <p:sp>
        <p:nvSpPr>
          <p:cNvPr id="7"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68A5C4-149D-4D66-BABE-E6DD2BE69C90}" type="slidenum">
              <a:rPr kumimoji="0" lang="en-US" sz="971"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971"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42275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AE175B5C-C32F-4F17-9687-3FFA462C0A0E}"/>
              </a:ext>
            </a:extLst>
          </p:cNvPr>
          <p:cNvPicPr>
            <a:picLocks noGrp="1" noChangeAspect="1"/>
          </p:cNvPicPr>
          <p:nvPr>
            <p:ph idx="1"/>
          </p:nvPr>
        </p:nvPicPr>
        <p:blipFill rotWithShape="1">
          <a:blip r:embed="rId2"/>
          <a:srcRect l="1319" r="1645"/>
          <a:stretch/>
        </p:blipFill>
        <p:spPr>
          <a:xfrm>
            <a:off x="2827866" y="321733"/>
            <a:ext cx="6626267" cy="5571067"/>
          </a:xfrm>
          <a:prstGeom prst="rect">
            <a:avLst/>
          </a:prstGeom>
        </p:spPr>
      </p:pic>
    </p:spTree>
    <p:extLst>
      <p:ext uri="{BB962C8B-B14F-4D97-AF65-F5344CB8AC3E}">
        <p14:creationId xmlns:p14="http://schemas.microsoft.com/office/powerpoint/2010/main" val="1004132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0FB2A2-0E99-48B7-B625-E25002609175}"/>
              </a:ext>
            </a:extLst>
          </p:cNvPr>
          <p:cNvPicPr>
            <a:picLocks noChangeAspect="1"/>
          </p:cNvPicPr>
          <p:nvPr/>
        </p:nvPicPr>
        <p:blipFill>
          <a:blip r:embed="rId3"/>
          <a:stretch>
            <a:fillRect/>
          </a:stretch>
        </p:blipFill>
        <p:spPr>
          <a:xfrm>
            <a:off x="186267" y="141818"/>
            <a:ext cx="11819466" cy="66484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053"/>
            <a:ext cx="10515600" cy="1325563"/>
          </a:xfrm>
        </p:spPr>
        <p:txBody>
          <a:bodyPr/>
          <a:lstStyle/>
          <a:p>
            <a:pPr algn="ctr" eaLnBrk="1" hangingPunct="1">
              <a:defRPr/>
            </a:pPr>
            <a:r>
              <a:rPr lang="en-US" b="1" dirty="0">
                <a:solidFill>
                  <a:schemeClr val="tx2"/>
                </a:solidFill>
                <a:latin typeface="+mn-lt"/>
              </a:rPr>
              <a:t>Complete Count Committee Formation</a:t>
            </a:r>
          </a:p>
        </p:txBody>
      </p:sp>
      <p:grpSp>
        <p:nvGrpSpPr>
          <p:cNvPr id="6" name="Group 5"/>
          <p:cNvGrpSpPr/>
          <p:nvPr/>
        </p:nvGrpSpPr>
        <p:grpSpPr>
          <a:xfrm>
            <a:off x="2959005" y="1388616"/>
            <a:ext cx="7350407" cy="4736702"/>
            <a:chOff x="2528699" y="1567679"/>
            <a:chExt cx="6934200" cy="4442011"/>
          </a:xfrm>
        </p:grpSpPr>
        <p:pic>
          <p:nvPicPr>
            <p:cNvPr id="7" name="Picture 6"/>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1493" r="14925"/>
            <a:stretch/>
          </p:blipFill>
          <p:spPr>
            <a:xfrm>
              <a:off x="3133242" y="1567679"/>
              <a:ext cx="5600912" cy="4275048"/>
            </a:xfrm>
            <a:prstGeom prst="rect">
              <a:avLst/>
            </a:prstGeom>
          </p:spPr>
        </p:pic>
        <p:graphicFrame>
          <p:nvGraphicFramePr>
            <p:cNvPr id="8" name="Diagram 7"/>
            <p:cNvGraphicFramePr/>
            <p:nvPr>
              <p:extLst/>
            </p:nvPr>
          </p:nvGraphicFramePr>
          <p:xfrm>
            <a:off x="2528699" y="1684166"/>
            <a:ext cx="6934200" cy="43255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12-Point Star 8"/>
            <p:cNvSpPr/>
            <p:nvPr/>
          </p:nvSpPr>
          <p:spPr>
            <a:xfrm>
              <a:off x="5040219" y="2911154"/>
              <a:ext cx="1760287" cy="1537620"/>
            </a:xfrm>
            <a:prstGeom prst="star12">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MAYOR</a:t>
              </a:r>
            </a:p>
            <a:p>
              <a:pPr algn="ctr"/>
              <a:r>
                <a:rPr lang="en-US" dirty="0"/>
                <a:t>COUNTY</a:t>
              </a:r>
            </a:p>
            <a:p>
              <a:pPr algn="ctr"/>
              <a:r>
                <a:rPr lang="en-US" dirty="0"/>
                <a:t>CHAIR</a:t>
              </a:r>
            </a:p>
          </p:txBody>
        </p:sp>
      </p:grpSp>
    </p:spTree>
    <p:extLst>
      <p:ext uri="{BB962C8B-B14F-4D97-AF65-F5344CB8AC3E}">
        <p14:creationId xmlns:p14="http://schemas.microsoft.com/office/powerpoint/2010/main" val="31457608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ags/tag2.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Census Colors">
      <a:dk1>
        <a:srgbClr val="000000"/>
      </a:dk1>
      <a:lt1>
        <a:srgbClr val="FFFFFF"/>
      </a:lt1>
      <a:dk2>
        <a:srgbClr val="205493"/>
      </a:dk2>
      <a:lt2>
        <a:srgbClr val="A7C0CD"/>
      </a:lt2>
      <a:accent1>
        <a:srgbClr val="78909C"/>
      </a:accent1>
      <a:accent2>
        <a:srgbClr val="4B636E"/>
      </a:accent2>
      <a:accent3>
        <a:srgbClr val="FF7043"/>
      </a:accent3>
      <a:accent4>
        <a:srgbClr val="0095A8"/>
      </a:accent4>
      <a:accent5>
        <a:srgbClr val="981D3D"/>
      </a:accent5>
      <a:accent6>
        <a:srgbClr val="0072B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uston endowment 1 [Compatibility Mode]" id="{29C153EB-1264-4E99-A9D7-62D7CEC43768}" vid="{594C9AF3-05C1-47EB-BEEB-79A0AE8435E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36213640342B0D4180DE23B27D24F75A" ma:contentTypeVersion="3" ma:contentTypeDescription="Create a new document." ma:contentTypeScope="" ma:versionID="f1abb7a662900d2ae2b52ba4d0af2696">
  <xsd:schema xmlns:xsd="http://www.w3.org/2001/XMLSchema" xmlns:xs="http://www.w3.org/2001/XMLSchema" xmlns:p="http://schemas.microsoft.com/office/2006/metadata/properties" xmlns:ns2="8557a95a-962d-47e7-8af1-548f79049771" targetNamespace="http://schemas.microsoft.com/office/2006/metadata/properties" ma:root="true" ma:fieldsID="2ea6fe5a1da8529cdca9c53ace4eda54" ns2:_="">
    <xsd:import namespace="8557a95a-962d-47e7-8af1-548f79049771"/>
    <xsd:element name="properties">
      <xsd:complexType>
        <xsd:sequence>
          <xsd:element name="documentManagement">
            <xsd:complexType>
              <xsd:all>
                <xsd:element ref="ns2:_dlc_DocId" minOccurs="0"/>
                <xsd:element ref="ns2:_dlc_DocIdUrl" minOccurs="0"/>
                <xsd:element ref="ns2:_dlc_DocIdPersistId" minOccurs="0"/>
                <xsd:element ref="ns2:Item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57a95a-962d-47e7-8af1-548f7904977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ItemNotes" ma:index="11" nillable="true" ma:displayName="Item Notes" ma:description="Place notes to help other people here. This column is Plain text only." ma:internalName="ItemNote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162CE1-4CF0-4144-9012-4D7FBE7467B1}">
  <ds:schemaRefs>
    <ds:schemaRef ds:uri="http://schemas.microsoft.com/sharepoint/events"/>
  </ds:schemaRefs>
</ds:datastoreItem>
</file>

<file path=customXml/itemProps2.xml><?xml version="1.0" encoding="utf-8"?>
<ds:datastoreItem xmlns:ds="http://schemas.openxmlformats.org/officeDocument/2006/customXml" ds:itemID="{45CC3319-1ADD-4A59-AFDD-715DE90A39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57a95a-962d-47e7-8af1-548f790497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B00651-FE08-4BF5-B9EB-3D5E51C180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TotalTime>
  <Words>1875</Words>
  <Application>Microsoft Office PowerPoint</Application>
  <PresentationFormat>Widescreen</PresentationFormat>
  <Paragraphs>194</Paragraphs>
  <Slides>15</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Times New Roman</vt:lpstr>
      <vt:lpstr>Office Theme</vt:lpstr>
      <vt:lpstr>1_Office Theme</vt:lpstr>
      <vt:lpstr>PowerPoint Presentation</vt:lpstr>
      <vt:lpstr>Census Overview</vt:lpstr>
      <vt:lpstr>PowerPoint Presentation</vt:lpstr>
      <vt:lpstr>FUNDING</vt:lpstr>
      <vt:lpstr>Key Data Collection Dates</vt:lpstr>
      <vt:lpstr>Goals and Challenges</vt:lpstr>
      <vt:lpstr>PowerPoint Presentation</vt:lpstr>
      <vt:lpstr>PowerPoint Presentation</vt:lpstr>
      <vt:lpstr>Complete Count Committee Formation</vt:lpstr>
      <vt:lpstr>Chapter 4: Timeline Key Communications Phases</vt:lpstr>
      <vt:lpstr>Response Outreach Area Mapper (ROAM) </vt:lpstr>
      <vt:lpstr>Hard to Count 2020 </vt:lpstr>
      <vt:lpstr>Hard to Count 2020 </vt:lpstr>
      <vt:lpstr>CCC TOOLS</vt:lpstr>
      <vt:lpstr>CENSUS JOBS NOW LIVE!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A Freeman (CENSUS/DN FED)</dc:creator>
  <cp:lastModifiedBy>Stephanie A Freeman (CENSUS/DN FED)</cp:lastModifiedBy>
  <cp:revision>4</cp:revision>
  <dcterms:created xsi:type="dcterms:W3CDTF">2019-02-20T16:28:44Z</dcterms:created>
  <dcterms:modified xsi:type="dcterms:W3CDTF">2019-02-20T17:14:21Z</dcterms:modified>
</cp:coreProperties>
</file>