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78" r:id="rId3"/>
    <p:sldId id="313" r:id="rId4"/>
    <p:sldId id="314" r:id="rId5"/>
    <p:sldId id="315" r:id="rId6"/>
    <p:sldId id="316" r:id="rId7"/>
    <p:sldId id="317" r:id="rId8"/>
    <p:sldId id="279" r:id="rId9"/>
    <p:sldId id="318" r:id="rId10"/>
    <p:sldId id="319" r:id="rId11"/>
    <p:sldId id="337" r:id="rId12"/>
    <p:sldId id="321" r:id="rId13"/>
    <p:sldId id="322" r:id="rId14"/>
    <p:sldId id="323" r:id="rId15"/>
    <p:sldId id="330" r:id="rId16"/>
    <p:sldId id="280" r:id="rId17"/>
    <p:sldId id="324" r:id="rId18"/>
    <p:sldId id="325" r:id="rId19"/>
    <p:sldId id="326" r:id="rId20"/>
    <p:sldId id="327" r:id="rId21"/>
    <p:sldId id="328" r:id="rId22"/>
    <p:sldId id="329" r:id="rId23"/>
    <p:sldId id="338" r:id="rId24"/>
    <p:sldId id="332" r:id="rId25"/>
    <p:sldId id="281" r:id="rId26"/>
    <p:sldId id="282" r:id="rId27"/>
    <p:sldId id="283" r:id="rId28"/>
    <p:sldId id="284" r:id="rId29"/>
    <p:sldId id="341" r:id="rId30"/>
    <p:sldId id="334" r:id="rId31"/>
    <p:sldId id="335" r:id="rId32"/>
    <p:sldId id="286" r:id="rId33"/>
    <p:sldId id="333" r:id="rId34"/>
    <p:sldId id="339" r:id="rId35"/>
    <p:sldId id="340" r:id="rId36"/>
    <p:sldId id="30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69965" autoAdjust="0"/>
  </p:normalViewPr>
  <p:slideViewPr>
    <p:cSldViewPr>
      <p:cViewPr varScale="1">
        <p:scale>
          <a:sx n="80" d="100"/>
          <a:sy n="80" d="100"/>
        </p:scale>
        <p:origin x="-25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730C86-FE13-4FC2-B32D-5CA4FABAD5EA}" type="datetimeFigureOut">
              <a:rPr lang="en-US" smtClean="0"/>
              <a:pPr/>
              <a:t>2/20/2019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AFBE74-CBA2-4E2A-B3BD-79ECBF005A44}" type="slidenum">
              <a:rPr lang="en-US" smtClean="0"/>
              <a:pPr/>
              <a:t>‹#›</a:t>
            </a:fld>
            <a:endParaRPr lang="en-US" dirty="0"/>
          </a:p>
        </p:txBody>
      </p:sp>
    </p:spTree>
    <p:extLst>
      <p:ext uri="{BB962C8B-B14F-4D97-AF65-F5344CB8AC3E}">
        <p14:creationId xmlns:p14="http://schemas.microsoft.com/office/powerpoint/2010/main" xmlns="" val="2118141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a:t>
            </a:fld>
            <a:endParaRPr lang="en-US" dirty="0"/>
          </a:p>
        </p:txBody>
      </p:sp>
    </p:spTree>
    <p:extLst>
      <p:ext uri="{BB962C8B-B14F-4D97-AF65-F5344CB8AC3E}">
        <p14:creationId xmlns:p14="http://schemas.microsoft.com/office/powerpoint/2010/main" xmlns="" val="2646742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10</a:t>
            </a:fld>
            <a:endParaRPr lang="en-US" dirty="0"/>
          </a:p>
        </p:txBody>
      </p:sp>
    </p:spTree>
    <p:extLst>
      <p:ext uri="{BB962C8B-B14F-4D97-AF65-F5344CB8AC3E}">
        <p14:creationId xmlns:p14="http://schemas.microsoft.com/office/powerpoint/2010/main" xmlns="" val="196013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11</a:t>
            </a:fld>
            <a:endParaRPr lang="en-US" dirty="0"/>
          </a:p>
        </p:txBody>
      </p:sp>
    </p:spTree>
    <p:extLst>
      <p:ext uri="{BB962C8B-B14F-4D97-AF65-F5344CB8AC3E}">
        <p14:creationId xmlns:p14="http://schemas.microsoft.com/office/powerpoint/2010/main" xmlns="" val="3665839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12</a:t>
            </a:fld>
            <a:endParaRPr lang="en-US" dirty="0"/>
          </a:p>
        </p:txBody>
      </p:sp>
    </p:spTree>
    <p:extLst>
      <p:ext uri="{BB962C8B-B14F-4D97-AF65-F5344CB8AC3E}">
        <p14:creationId xmlns:p14="http://schemas.microsoft.com/office/powerpoint/2010/main" xmlns="" val="3597510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13</a:t>
            </a:fld>
            <a:endParaRPr lang="en-US" dirty="0"/>
          </a:p>
        </p:txBody>
      </p:sp>
    </p:spTree>
    <p:extLst>
      <p:ext uri="{BB962C8B-B14F-4D97-AF65-F5344CB8AC3E}">
        <p14:creationId xmlns:p14="http://schemas.microsoft.com/office/powerpoint/2010/main" xmlns="" val="1382594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14</a:t>
            </a:fld>
            <a:endParaRPr lang="en-US" dirty="0"/>
          </a:p>
        </p:txBody>
      </p:sp>
    </p:spTree>
    <p:extLst>
      <p:ext uri="{BB962C8B-B14F-4D97-AF65-F5344CB8AC3E}">
        <p14:creationId xmlns:p14="http://schemas.microsoft.com/office/powerpoint/2010/main" xmlns="" val="1674729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AFBE74-CBA2-4E2A-B3BD-79ECBF005A44}" type="slidenum">
              <a:rPr lang="en-US" smtClean="0"/>
              <a:pPr/>
              <a:t>15</a:t>
            </a:fld>
            <a:endParaRPr lang="en-US" dirty="0"/>
          </a:p>
        </p:txBody>
      </p:sp>
    </p:spTree>
    <p:extLst>
      <p:ext uri="{BB962C8B-B14F-4D97-AF65-F5344CB8AC3E}">
        <p14:creationId xmlns:p14="http://schemas.microsoft.com/office/powerpoint/2010/main" xmlns="" val="29439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16</a:t>
            </a:fld>
            <a:endParaRPr lang="en-US" dirty="0"/>
          </a:p>
        </p:txBody>
      </p:sp>
    </p:spTree>
    <p:extLst>
      <p:ext uri="{BB962C8B-B14F-4D97-AF65-F5344CB8AC3E}">
        <p14:creationId xmlns:p14="http://schemas.microsoft.com/office/powerpoint/2010/main" xmlns="" val="1639131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DCAFBE74-CBA2-4E2A-B3BD-79ECBF005A44}" type="slidenum">
              <a:rPr lang="en-US" smtClean="0"/>
              <a:pPr/>
              <a:t>17</a:t>
            </a:fld>
            <a:endParaRPr lang="en-US" dirty="0"/>
          </a:p>
        </p:txBody>
      </p:sp>
    </p:spTree>
    <p:extLst>
      <p:ext uri="{BB962C8B-B14F-4D97-AF65-F5344CB8AC3E}">
        <p14:creationId xmlns:p14="http://schemas.microsoft.com/office/powerpoint/2010/main" xmlns="" val="1725711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18</a:t>
            </a:fld>
            <a:endParaRPr lang="en-US" dirty="0"/>
          </a:p>
        </p:txBody>
      </p:sp>
    </p:spTree>
    <p:extLst>
      <p:ext uri="{BB962C8B-B14F-4D97-AF65-F5344CB8AC3E}">
        <p14:creationId xmlns:p14="http://schemas.microsoft.com/office/powerpoint/2010/main" xmlns="" val="3989671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19</a:t>
            </a:fld>
            <a:endParaRPr lang="en-US" dirty="0"/>
          </a:p>
        </p:txBody>
      </p:sp>
    </p:spTree>
    <p:extLst>
      <p:ext uri="{BB962C8B-B14F-4D97-AF65-F5344CB8AC3E}">
        <p14:creationId xmlns:p14="http://schemas.microsoft.com/office/powerpoint/2010/main" xmlns="" val="174912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 has passed</a:t>
            </a:r>
            <a:r>
              <a:rPr lang="en-US" baseline="0" dirty="0" smtClean="0"/>
              <a:t> the bill on third reading – Substantive changes from the Senate version intact.   </a:t>
            </a:r>
          </a:p>
          <a:p>
            <a:r>
              <a:rPr lang="en-US" baseline="0" dirty="0" smtClean="0"/>
              <a:t>House has proposed a minor change – to create a new definition “state entity” – which is defined to mean the State, and agency, political subdivision or state institution.   - </a:t>
            </a:r>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a:t>
            </a:fld>
            <a:endParaRPr lang="en-US" dirty="0"/>
          </a:p>
        </p:txBody>
      </p:sp>
    </p:spTree>
    <p:extLst>
      <p:ext uri="{BB962C8B-B14F-4D97-AF65-F5344CB8AC3E}">
        <p14:creationId xmlns:p14="http://schemas.microsoft.com/office/powerpoint/2010/main" xmlns="" val="3569403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20</a:t>
            </a:fld>
            <a:endParaRPr lang="en-US" dirty="0"/>
          </a:p>
        </p:txBody>
      </p:sp>
    </p:spTree>
    <p:extLst>
      <p:ext uri="{BB962C8B-B14F-4D97-AF65-F5344CB8AC3E}">
        <p14:creationId xmlns:p14="http://schemas.microsoft.com/office/powerpoint/2010/main" xmlns="" val="2814339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21</a:t>
            </a:fld>
            <a:endParaRPr lang="en-US" dirty="0"/>
          </a:p>
        </p:txBody>
      </p:sp>
    </p:spTree>
    <p:extLst>
      <p:ext uri="{BB962C8B-B14F-4D97-AF65-F5344CB8AC3E}">
        <p14:creationId xmlns:p14="http://schemas.microsoft.com/office/powerpoint/2010/main" xmlns="" val="3342850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22</a:t>
            </a:fld>
            <a:endParaRPr lang="en-US" dirty="0"/>
          </a:p>
        </p:txBody>
      </p:sp>
    </p:spTree>
    <p:extLst>
      <p:ext uri="{BB962C8B-B14F-4D97-AF65-F5344CB8AC3E}">
        <p14:creationId xmlns:p14="http://schemas.microsoft.com/office/powerpoint/2010/main" xmlns="" val="268030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23</a:t>
            </a:fld>
            <a:endParaRPr lang="en-US" dirty="0"/>
          </a:p>
        </p:txBody>
      </p:sp>
    </p:spTree>
    <p:extLst>
      <p:ext uri="{BB962C8B-B14F-4D97-AF65-F5344CB8AC3E}">
        <p14:creationId xmlns:p14="http://schemas.microsoft.com/office/powerpoint/2010/main" xmlns="" val="3687303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24</a:t>
            </a:fld>
            <a:endParaRPr lang="en-US" dirty="0"/>
          </a:p>
        </p:txBody>
      </p:sp>
    </p:spTree>
    <p:extLst>
      <p:ext uri="{BB962C8B-B14F-4D97-AF65-F5344CB8AC3E}">
        <p14:creationId xmlns:p14="http://schemas.microsoft.com/office/powerpoint/2010/main" xmlns="" val="2270941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25</a:t>
            </a:fld>
            <a:endParaRPr lang="en-US" dirty="0"/>
          </a:p>
        </p:txBody>
      </p:sp>
    </p:spTree>
    <p:extLst>
      <p:ext uri="{BB962C8B-B14F-4D97-AF65-F5344CB8AC3E}">
        <p14:creationId xmlns:p14="http://schemas.microsoft.com/office/powerpoint/2010/main" xmlns="" val="3980835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a:p>
            <a:endParaRPr lang="en-US" dirty="0"/>
          </a:p>
          <a:p>
            <a:pPr defTabSz="931774"/>
            <a:endParaRPr lang="en-US" dirty="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26</a:t>
            </a:fld>
            <a:endParaRPr lang="en-US" dirty="0"/>
          </a:p>
        </p:txBody>
      </p:sp>
    </p:spTree>
    <p:extLst>
      <p:ext uri="{BB962C8B-B14F-4D97-AF65-F5344CB8AC3E}">
        <p14:creationId xmlns:p14="http://schemas.microsoft.com/office/powerpoint/2010/main" xmlns="" val="18451079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CAFBE74-CBA2-4E2A-B3BD-79ECBF005A44}" type="slidenum">
              <a:rPr lang="en-US" smtClean="0"/>
              <a:pPr/>
              <a:t>27</a:t>
            </a:fld>
            <a:endParaRPr lang="en-US" dirty="0"/>
          </a:p>
        </p:txBody>
      </p:sp>
    </p:spTree>
    <p:extLst>
      <p:ext uri="{BB962C8B-B14F-4D97-AF65-F5344CB8AC3E}">
        <p14:creationId xmlns:p14="http://schemas.microsoft.com/office/powerpoint/2010/main" xmlns="" val="6639640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28</a:t>
            </a:fld>
            <a:endParaRPr lang="en-US" dirty="0"/>
          </a:p>
        </p:txBody>
      </p:sp>
    </p:spTree>
    <p:extLst>
      <p:ext uri="{BB962C8B-B14F-4D97-AF65-F5344CB8AC3E}">
        <p14:creationId xmlns:p14="http://schemas.microsoft.com/office/powerpoint/2010/main" xmlns="" val="3441025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a:t>
            </a:fld>
            <a:endParaRPr lang="en-US" dirty="0"/>
          </a:p>
        </p:txBody>
      </p:sp>
    </p:spTree>
    <p:extLst>
      <p:ext uri="{BB962C8B-B14F-4D97-AF65-F5344CB8AC3E}">
        <p14:creationId xmlns:p14="http://schemas.microsoft.com/office/powerpoint/2010/main" xmlns="" val="12268803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30</a:t>
            </a:fld>
            <a:endParaRPr lang="en-US" dirty="0"/>
          </a:p>
        </p:txBody>
      </p:sp>
    </p:spTree>
    <p:extLst>
      <p:ext uri="{BB962C8B-B14F-4D97-AF65-F5344CB8AC3E}">
        <p14:creationId xmlns:p14="http://schemas.microsoft.com/office/powerpoint/2010/main" xmlns="" val="25293966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AFBE74-CBA2-4E2A-B3BD-79ECBF005A44}" type="slidenum">
              <a:rPr lang="en-US" smtClean="0"/>
              <a:pPr/>
              <a:t>31</a:t>
            </a:fld>
            <a:endParaRPr lang="en-US" dirty="0"/>
          </a:p>
        </p:txBody>
      </p:sp>
    </p:spTree>
    <p:extLst>
      <p:ext uri="{BB962C8B-B14F-4D97-AF65-F5344CB8AC3E}">
        <p14:creationId xmlns:p14="http://schemas.microsoft.com/office/powerpoint/2010/main" xmlns="" val="2793782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32</a:t>
            </a:fld>
            <a:endParaRPr lang="en-US" dirty="0"/>
          </a:p>
        </p:txBody>
      </p:sp>
    </p:spTree>
    <p:extLst>
      <p:ext uri="{BB962C8B-B14F-4D97-AF65-F5344CB8AC3E}">
        <p14:creationId xmlns:p14="http://schemas.microsoft.com/office/powerpoint/2010/main" xmlns="" val="3114652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CAFBE74-CBA2-4E2A-B3BD-79ECBF005A44}" type="slidenum">
              <a:rPr lang="en-US" smtClean="0"/>
              <a:pPr/>
              <a:t>33</a:t>
            </a:fld>
            <a:endParaRPr lang="en-US" dirty="0"/>
          </a:p>
        </p:txBody>
      </p:sp>
    </p:spTree>
    <p:extLst>
      <p:ext uri="{BB962C8B-B14F-4D97-AF65-F5344CB8AC3E}">
        <p14:creationId xmlns:p14="http://schemas.microsoft.com/office/powerpoint/2010/main" xmlns="" val="10648278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34</a:t>
            </a:fld>
            <a:endParaRPr lang="en-US" dirty="0"/>
          </a:p>
        </p:txBody>
      </p:sp>
    </p:spTree>
    <p:extLst>
      <p:ext uri="{BB962C8B-B14F-4D97-AF65-F5344CB8AC3E}">
        <p14:creationId xmlns:p14="http://schemas.microsoft.com/office/powerpoint/2010/main" xmlns="" val="41480829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35</a:t>
            </a:fld>
            <a:endParaRPr lang="en-US" dirty="0"/>
          </a:p>
        </p:txBody>
      </p:sp>
    </p:spTree>
    <p:extLst>
      <p:ext uri="{BB962C8B-B14F-4D97-AF65-F5344CB8AC3E}">
        <p14:creationId xmlns:p14="http://schemas.microsoft.com/office/powerpoint/2010/main" xmlns="" val="1391633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36</a:t>
            </a:fld>
            <a:endParaRPr lang="en-US" dirty="0"/>
          </a:p>
        </p:txBody>
      </p:sp>
    </p:spTree>
    <p:extLst>
      <p:ext uri="{BB962C8B-B14F-4D97-AF65-F5344CB8AC3E}">
        <p14:creationId xmlns:p14="http://schemas.microsoft.com/office/powerpoint/2010/main" xmlns="" val="231678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4</a:t>
            </a:fld>
            <a:endParaRPr lang="en-US" dirty="0"/>
          </a:p>
        </p:txBody>
      </p:sp>
    </p:spTree>
    <p:extLst>
      <p:ext uri="{BB962C8B-B14F-4D97-AF65-F5344CB8AC3E}">
        <p14:creationId xmlns:p14="http://schemas.microsoft.com/office/powerpoint/2010/main" xmlns="" val="113660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5</a:t>
            </a:fld>
            <a:endParaRPr lang="en-US" dirty="0"/>
          </a:p>
        </p:txBody>
      </p:sp>
    </p:spTree>
    <p:extLst>
      <p:ext uri="{BB962C8B-B14F-4D97-AF65-F5344CB8AC3E}">
        <p14:creationId xmlns:p14="http://schemas.microsoft.com/office/powerpoint/2010/main" xmlns="" val="109955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6</a:t>
            </a:fld>
            <a:endParaRPr lang="en-US" dirty="0"/>
          </a:p>
        </p:txBody>
      </p:sp>
    </p:spTree>
    <p:extLst>
      <p:ext uri="{BB962C8B-B14F-4D97-AF65-F5344CB8AC3E}">
        <p14:creationId xmlns:p14="http://schemas.microsoft.com/office/powerpoint/2010/main" xmlns="" val="36168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7</a:t>
            </a:fld>
            <a:endParaRPr lang="en-US" dirty="0"/>
          </a:p>
        </p:txBody>
      </p:sp>
    </p:spTree>
    <p:extLst>
      <p:ext uri="{BB962C8B-B14F-4D97-AF65-F5344CB8AC3E}">
        <p14:creationId xmlns:p14="http://schemas.microsoft.com/office/powerpoint/2010/main" xmlns="" val="103509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8</a:t>
            </a:fld>
            <a:endParaRPr lang="en-US" dirty="0"/>
          </a:p>
        </p:txBody>
      </p:sp>
    </p:spTree>
    <p:extLst>
      <p:ext uri="{BB962C8B-B14F-4D97-AF65-F5344CB8AC3E}">
        <p14:creationId xmlns:p14="http://schemas.microsoft.com/office/powerpoint/2010/main" xmlns="" val="3185988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BE74-CBA2-4E2A-B3BD-79ECBF005A44}" type="slidenum">
              <a:rPr lang="en-US" smtClean="0"/>
              <a:pPr/>
              <a:t>9</a:t>
            </a:fld>
            <a:endParaRPr lang="en-US" dirty="0"/>
          </a:p>
        </p:txBody>
      </p:sp>
    </p:spTree>
    <p:extLst>
      <p:ext uri="{BB962C8B-B14F-4D97-AF65-F5344CB8AC3E}">
        <p14:creationId xmlns:p14="http://schemas.microsoft.com/office/powerpoint/2010/main" xmlns="" val="3477863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824647D-0D91-4449-B6F1-AA4B6B4C4F32}"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824647D-0D91-4449-B6F1-AA4B6B4C4F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9B80F1-6F33-4F29-BF3B-49E705F67019}"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4647D-0D91-4449-B6F1-AA4B6B4C4F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D9B80F1-6F33-4F29-BF3B-49E705F67019}" type="datetimeFigureOut">
              <a:rPr lang="en-US" smtClean="0"/>
              <a:pPr/>
              <a:t>2/20/2019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824647D-0D91-4449-B6F1-AA4B6B4C4F3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WYOMING ASSOCIATION OF municipalities</a:t>
            </a:r>
            <a:br>
              <a:rPr lang="en-US" dirty="0" smtClean="0"/>
            </a:br>
            <a:endParaRPr lang="en-US" dirty="0"/>
          </a:p>
        </p:txBody>
      </p:sp>
      <p:sp>
        <p:nvSpPr>
          <p:cNvPr id="3" name="Subtitle 2"/>
          <p:cNvSpPr>
            <a:spLocks noGrp="1"/>
          </p:cNvSpPr>
          <p:nvPr>
            <p:ph type="subTitle" idx="1"/>
          </p:nvPr>
        </p:nvSpPr>
        <p:spPr/>
        <p:txBody>
          <a:bodyPr/>
          <a:lstStyle/>
          <a:p>
            <a:r>
              <a:rPr lang="en-US" dirty="0" smtClean="0"/>
              <a:t>Public Records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85000" lnSpcReduction="20000"/>
          </a:bodyPr>
          <a:lstStyle/>
          <a:p>
            <a:pPr marL="137160" indent="0">
              <a:buNone/>
            </a:pPr>
            <a:r>
              <a:rPr lang="en-US" dirty="0" smtClean="0"/>
              <a:t>ADDITIONAL DEFINITIONS</a:t>
            </a:r>
          </a:p>
          <a:p>
            <a:r>
              <a:rPr lang="en-US" dirty="0" smtClean="0"/>
              <a:t>Information – opinions, facts, or data of any kind and in whatever physical form  kept or maintained including, but not limited to, written, aural, visual, electronic or other physical form</a:t>
            </a:r>
          </a:p>
          <a:p>
            <a:r>
              <a:rPr lang="en-US" dirty="0" smtClean="0"/>
              <a:t>Political subdivision – every county, city, and county, city, incorporated and unicorporated town, school district and special district</a:t>
            </a:r>
          </a:p>
          <a:p>
            <a:r>
              <a:rPr lang="en-US" dirty="0" smtClean="0"/>
              <a:t>Custodian</a:t>
            </a:r>
          </a:p>
          <a:p>
            <a:r>
              <a:rPr lang="en-US" dirty="0" smtClean="0"/>
              <a:t>Official Custodian</a:t>
            </a:r>
          </a:p>
          <a:p>
            <a:r>
              <a:rPr lang="en-US" dirty="0" smtClean="0"/>
              <a:t>Person in Interest</a:t>
            </a:r>
          </a:p>
          <a:p>
            <a:r>
              <a:rPr lang="en-US" dirty="0" smtClean="0"/>
              <a:t>Application</a:t>
            </a:r>
          </a:p>
          <a:p>
            <a:r>
              <a:rPr lang="en-US" dirty="0" smtClean="0"/>
              <a:t>Peace officer recording</a:t>
            </a:r>
          </a:p>
          <a:p>
            <a:endParaRPr lang="en-US" dirty="0"/>
          </a:p>
        </p:txBody>
      </p:sp>
    </p:spTree>
    <p:extLst>
      <p:ext uri="{BB962C8B-B14F-4D97-AF65-F5344CB8AC3E}">
        <p14:creationId xmlns:p14="http://schemas.microsoft.com/office/powerpoint/2010/main" xmlns="" val="1376855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pPr marL="137160" indent="0">
              <a:buNone/>
            </a:pPr>
            <a:r>
              <a:rPr lang="en-US" dirty="0" smtClean="0"/>
              <a:t>ADDITIONAL DEFINITIONS</a:t>
            </a:r>
          </a:p>
          <a:p>
            <a:r>
              <a:rPr lang="en-US" dirty="0" smtClean="0"/>
              <a:t>Custodian – official custodian </a:t>
            </a:r>
            <a:r>
              <a:rPr lang="en-US" i="1" dirty="0" smtClean="0"/>
              <a:t>or authorized person having personal custody and control of the public records</a:t>
            </a:r>
          </a:p>
          <a:p>
            <a:r>
              <a:rPr lang="en-US" dirty="0" smtClean="0"/>
              <a:t>Official Custodian – any officer or employee who is responsible for the maintenance, care and keeping of public records (regardless of whether in actual physical control and custody). </a:t>
            </a:r>
          </a:p>
          <a:p>
            <a:endParaRPr lang="en-US" dirty="0" smtClean="0"/>
          </a:p>
          <a:p>
            <a:endParaRPr lang="en-US" dirty="0"/>
          </a:p>
        </p:txBody>
      </p:sp>
    </p:spTree>
    <p:extLst>
      <p:ext uri="{BB962C8B-B14F-4D97-AF65-F5344CB8AC3E}">
        <p14:creationId xmlns:p14="http://schemas.microsoft.com/office/powerpoint/2010/main" xmlns="" val="283302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92500"/>
          </a:bodyPr>
          <a:lstStyle/>
          <a:p>
            <a:pPr marL="137160" indent="0">
              <a:buNone/>
            </a:pPr>
            <a:r>
              <a:rPr lang="en-US" dirty="0"/>
              <a:t>ADDITIONAL </a:t>
            </a:r>
            <a:r>
              <a:rPr lang="en-US" dirty="0" smtClean="0"/>
              <a:t>DEFINITIONS</a:t>
            </a:r>
            <a:endParaRPr lang="en-US" dirty="0"/>
          </a:p>
          <a:p>
            <a:r>
              <a:rPr lang="en-US" dirty="0"/>
              <a:t>Person in </a:t>
            </a:r>
            <a:r>
              <a:rPr lang="en-US" dirty="0" smtClean="0"/>
              <a:t>Interest – the person who is the subject of a record or any representative designated by the person, except if the person is under legal disability or is the dependent high school student of his parents, “person in interest” means the parent or duly appointed legal representative.   </a:t>
            </a:r>
            <a:endParaRPr lang="en-US" dirty="0"/>
          </a:p>
          <a:p>
            <a:r>
              <a:rPr lang="en-US" dirty="0" smtClean="0"/>
              <a:t>Application – a written request for public records.  However, a custodian may in is discretion deem a verbal request to be an application.  </a:t>
            </a:r>
            <a:endParaRPr lang="en-US" dirty="0"/>
          </a:p>
          <a:p>
            <a:pPr marL="137160" indent="0">
              <a:buNone/>
            </a:pPr>
            <a:endParaRPr lang="en-US" dirty="0"/>
          </a:p>
        </p:txBody>
      </p:sp>
    </p:spTree>
    <p:extLst>
      <p:ext uri="{BB962C8B-B14F-4D97-AF65-F5344CB8AC3E}">
        <p14:creationId xmlns:p14="http://schemas.microsoft.com/office/powerpoint/2010/main" xmlns="" val="25127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pPr marL="137160" indent="0">
              <a:buNone/>
            </a:pPr>
            <a:r>
              <a:rPr lang="en-US" dirty="0"/>
              <a:t>ADDITIONAL DEFINITIONS</a:t>
            </a:r>
          </a:p>
          <a:p>
            <a:r>
              <a:rPr lang="en-US" dirty="0" smtClean="0"/>
              <a:t>Peace </a:t>
            </a:r>
            <a:r>
              <a:rPr lang="en-US" dirty="0"/>
              <a:t>officer </a:t>
            </a:r>
            <a:r>
              <a:rPr lang="en-US" dirty="0" smtClean="0"/>
              <a:t>recording – any audio or video data recorded by a peace officer . . . on a camera or other device which is </a:t>
            </a:r>
          </a:p>
          <a:p>
            <a:pPr lvl="1"/>
            <a:r>
              <a:rPr lang="en-US" dirty="0" smtClean="0"/>
              <a:t>(A) provided to or used by the peace officer in the course of performing official business; and</a:t>
            </a:r>
          </a:p>
          <a:p>
            <a:pPr lvl="1"/>
            <a:r>
              <a:rPr lang="en-US" dirty="0" smtClean="0"/>
              <a:t>(B) designed to be worn on the peace officer’s body or attached to a vehicle . . . </a:t>
            </a:r>
            <a:r>
              <a:rPr lang="en-US" dirty="0"/>
              <a:t>u</a:t>
            </a:r>
            <a:r>
              <a:rPr lang="en-US" dirty="0" smtClean="0"/>
              <a:t>sed by the officer. </a:t>
            </a:r>
            <a:endParaRPr lang="en-US" dirty="0"/>
          </a:p>
          <a:p>
            <a:endParaRPr lang="en-US" dirty="0" smtClean="0"/>
          </a:p>
          <a:p>
            <a:pPr marL="137160" indent="0">
              <a:buNone/>
            </a:pPr>
            <a:r>
              <a:rPr lang="en-US" dirty="0"/>
              <a:t>Wyo. Stat. </a:t>
            </a:r>
            <a:r>
              <a:rPr lang="en-US" dirty="0">
                <a:latin typeface="Times New Roman"/>
                <a:cs typeface="Times New Roman"/>
              </a:rPr>
              <a:t>§16-4-201</a:t>
            </a:r>
            <a:endParaRPr lang="en-US" dirty="0"/>
          </a:p>
        </p:txBody>
      </p:sp>
    </p:spTree>
    <p:extLst>
      <p:ext uri="{BB962C8B-B14F-4D97-AF65-F5344CB8AC3E}">
        <p14:creationId xmlns:p14="http://schemas.microsoft.com/office/powerpoint/2010/main" xmlns="" val="2947736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pPr marL="137160" indent="0">
              <a:buNone/>
            </a:pPr>
            <a:r>
              <a:rPr lang="en-US" dirty="0" smtClean="0"/>
              <a:t>NEW DEFINITIONS - </a:t>
            </a:r>
            <a:r>
              <a:rPr lang="en-US" dirty="0"/>
              <a:t> </a:t>
            </a:r>
          </a:p>
          <a:p>
            <a:r>
              <a:rPr lang="en-US" dirty="0" smtClean="0"/>
              <a:t>"Application</a:t>
            </a:r>
            <a:r>
              <a:rPr lang="en-US" dirty="0"/>
              <a:t>" means a written request for a public record. However, </a:t>
            </a:r>
            <a:r>
              <a:rPr lang="en-US" dirty="0" smtClean="0"/>
              <a:t> </a:t>
            </a:r>
            <a:r>
              <a:rPr lang="en-US" dirty="0"/>
              <a:t> </a:t>
            </a:r>
            <a:r>
              <a:rPr lang="en-US" dirty="0" smtClean="0"/>
              <a:t>a designated </a:t>
            </a:r>
            <a:r>
              <a:rPr lang="en-US" dirty="0"/>
              <a:t>public records person may in his discretion deem a verbal request to be an application</a:t>
            </a:r>
            <a:r>
              <a:rPr lang="en-US" dirty="0" smtClean="0"/>
              <a:t>;</a:t>
            </a:r>
            <a:endParaRPr lang="en-US" dirty="0"/>
          </a:p>
          <a:p>
            <a:r>
              <a:rPr lang="en-US" dirty="0" smtClean="0"/>
              <a:t>"Designated </a:t>
            </a:r>
            <a:r>
              <a:rPr lang="en-US" dirty="0"/>
              <a:t>public records person" means the person designated as required by W.S. 16‑4‑202(e) or that person's designee</a:t>
            </a:r>
            <a:r>
              <a:rPr lang="en-US" dirty="0" smtClean="0"/>
              <a:t>.</a:t>
            </a:r>
          </a:p>
          <a:p>
            <a:endParaRPr lang="en-US" u="sng" dirty="0"/>
          </a:p>
          <a:p>
            <a:pPr marL="137160" indent="0">
              <a:buNone/>
            </a:pPr>
            <a:r>
              <a:rPr lang="en-US" dirty="0"/>
              <a:t>Wyo. Stat. </a:t>
            </a:r>
            <a:r>
              <a:rPr lang="en-US" dirty="0">
                <a:latin typeface="Times New Roman"/>
                <a:cs typeface="Times New Roman"/>
              </a:rPr>
              <a:t>§</a:t>
            </a:r>
            <a:r>
              <a:rPr lang="en-US" dirty="0" smtClean="0">
                <a:latin typeface="Times New Roman"/>
                <a:cs typeface="Times New Roman"/>
              </a:rPr>
              <a:t>16-4-202(e)</a:t>
            </a:r>
            <a:endParaRPr lang="en-US" dirty="0"/>
          </a:p>
          <a:p>
            <a:pPr marL="137160" indent="0">
              <a:buNone/>
            </a:pPr>
            <a:endParaRPr lang="en-US" dirty="0"/>
          </a:p>
          <a:p>
            <a:endParaRPr lang="en-US" dirty="0"/>
          </a:p>
        </p:txBody>
      </p:sp>
    </p:spTree>
    <p:extLst>
      <p:ext uri="{BB962C8B-B14F-4D97-AF65-F5344CB8AC3E}">
        <p14:creationId xmlns:p14="http://schemas.microsoft.com/office/powerpoint/2010/main" xmlns="" val="151080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85000" lnSpcReduction="20000"/>
          </a:bodyPr>
          <a:lstStyle/>
          <a:p>
            <a:r>
              <a:rPr lang="en-US" dirty="0"/>
              <a:t>(e)  Each state agency, institution and political subdivision </a:t>
            </a:r>
            <a:r>
              <a:rPr lang="en-US" b="1" dirty="0"/>
              <a:t>shall designate a person to receive all applications for public records</a:t>
            </a:r>
            <a:r>
              <a:rPr lang="en-US" dirty="0"/>
              <a:t>. The agency, institution or political subdivision shall submit the name, business email address and business mailing address of the designated public records person to the department of administration and information for publication on the department of administration and information official website.  The designated public records person shall serve as a point of contact between the agency, institution or political subdivision and applicants seeking public records</a:t>
            </a:r>
            <a:r>
              <a:rPr lang="en-US" dirty="0" smtClean="0"/>
              <a:t>.</a:t>
            </a:r>
          </a:p>
          <a:p>
            <a:endParaRPr lang="en-US" u="sng" dirty="0"/>
          </a:p>
          <a:p>
            <a:pPr marL="137160" indent="0">
              <a:buNone/>
            </a:pPr>
            <a:r>
              <a:rPr lang="en-US" dirty="0"/>
              <a:t>Wyo. Stat. </a:t>
            </a:r>
            <a:r>
              <a:rPr lang="en-US" dirty="0">
                <a:latin typeface="Times New Roman"/>
                <a:cs typeface="Times New Roman"/>
              </a:rPr>
              <a:t>§16-4-202(e</a:t>
            </a:r>
            <a:r>
              <a:rPr lang="en-US" dirty="0" smtClean="0">
                <a:latin typeface="Times New Roman"/>
                <a:cs typeface="Times New Roman"/>
              </a:rPr>
              <a:t>)</a:t>
            </a:r>
            <a:endParaRPr lang="en-US" dirty="0"/>
          </a:p>
        </p:txBody>
      </p:sp>
    </p:spTree>
    <p:extLst>
      <p:ext uri="{BB962C8B-B14F-4D97-AF65-F5344CB8AC3E}">
        <p14:creationId xmlns:p14="http://schemas.microsoft.com/office/powerpoint/2010/main" xmlns="" val="1122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RECORDS</a:t>
            </a:r>
            <a:endParaRPr lang="en-US" dirty="0"/>
          </a:p>
        </p:txBody>
      </p:sp>
      <p:sp>
        <p:nvSpPr>
          <p:cNvPr id="3" name="Content Placeholder 2"/>
          <p:cNvSpPr>
            <a:spLocks noGrp="1"/>
          </p:cNvSpPr>
          <p:nvPr>
            <p:ph idx="1"/>
          </p:nvPr>
        </p:nvSpPr>
        <p:spPr/>
        <p:txBody>
          <a:bodyPr/>
          <a:lstStyle/>
          <a:p>
            <a:r>
              <a:rPr lang="en-US" dirty="0" smtClean="0"/>
              <a:t>All Public Records “shall be open for inspection.”</a:t>
            </a:r>
          </a:p>
          <a:p>
            <a:r>
              <a:rPr lang="en-US" dirty="0" smtClean="0"/>
              <a:t>Entity may still make rules and regulations as is necessary for protecting records and to prevent unnecessary disruption of business.</a:t>
            </a:r>
          </a:p>
          <a:p>
            <a:r>
              <a:rPr lang="en-US" u="sng" dirty="0" smtClean="0"/>
              <a:t>(NEW)  </a:t>
            </a:r>
            <a:r>
              <a:rPr lang="en-US" dirty="0" smtClean="0"/>
              <a:t>All </a:t>
            </a:r>
            <a:r>
              <a:rPr lang="en-US" dirty="0"/>
              <a:t>applications for public records shall be made to the designated public records person</a:t>
            </a:r>
            <a:r>
              <a:rPr lang="en-US" dirty="0" smtClean="0"/>
              <a:t>.</a:t>
            </a:r>
          </a:p>
          <a:p>
            <a:pPr marL="137160" indent="0">
              <a:buNone/>
            </a:pPr>
            <a:r>
              <a:rPr lang="en-US" dirty="0"/>
              <a:t>Wyo. Stat. </a:t>
            </a:r>
            <a:r>
              <a:rPr lang="en-US" dirty="0" smtClean="0">
                <a:latin typeface="Times New Roman"/>
                <a:cs typeface="Times New Roman"/>
              </a:rPr>
              <a:t>§16-4-202(a)</a:t>
            </a:r>
            <a:endParaRPr lang="en-US" dirty="0"/>
          </a:p>
          <a:p>
            <a:pPr marL="137160" indent="0">
              <a:buNone/>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92500"/>
          </a:bodyPr>
          <a:lstStyle/>
          <a:p>
            <a:r>
              <a:rPr lang="en-US" dirty="0"/>
              <a:t>(b)  If the public records requested are not in the custody or control of the </a:t>
            </a:r>
            <a:r>
              <a:rPr lang="en-US" dirty="0" smtClean="0"/>
              <a:t>state </a:t>
            </a:r>
            <a:r>
              <a:rPr lang="en-US" dirty="0"/>
              <a:t>agency, institution or political </a:t>
            </a:r>
            <a:r>
              <a:rPr lang="en-US" dirty="0" smtClean="0"/>
              <a:t>subdivision to </a:t>
            </a:r>
            <a:r>
              <a:rPr lang="en-US" dirty="0"/>
              <a:t>whom application is made, the </a:t>
            </a:r>
            <a:r>
              <a:rPr lang="en-US" dirty="0" smtClean="0"/>
              <a:t>designated </a:t>
            </a:r>
            <a:r>
              <a:rPr lang="en-US" dirty="0"/>
              <a:t>public records person shall notify the applicant within seven (7) business days from the date of acknowledged receipt of the request of the unavailability of the records </a:t>
            </a:r>
            <a:r>
              <a:rPr lang="en-US" dirty="0" smtClean="0"/>
              <a:t>sought and </a:t>
            </a:r>
            <a:r>
              <a:rPr lang="en-US" dirty="0"/>
              <a:t>provide the name and contact information of the appropriate designated public records person if known</a:t>
            </a:r>
            <a:r>
              <a:rPr lang="en-US" dirty="0" smtClean="0"/>
              <a:t>.</a:t>
            </a:r>
          </a:p>
          <a:p>
            <a:pPr marL="137160" indent="0">
              <a:buNone/>
            </a:pPr>
            <a:r>
              <a:rPr lang="en-US" dirty="0"/>
              <a:t>Wyo. Stat. </a:t>
            </a:r>
            <a:r>
              <a:rPr lang="en-US" dirty="0">
                <a:latin typeface="Times New Roman"/>
                <a:cs typeface="Times New Roman"/>
              </a:rPr>
              <a:t>§</a:t>
            </a:r>
            <a:r>
              <a:rPr lang="en-US" dirty="0" smtClean="0">
                <a:latin typeface="Times New Roman"/>
                <a:cs typeface="Times New Roman"/>
              </a:rPr>
              <a:t>16-4-202(b) (As currently contemplated)</a:t>
            </a:r>
            <a:endParaRPr lang="en-US" dirty="0"/>
          </a:p>
          <a:p>
            <a:pPr marL="137160" indent="0">
              <a:buNone/>
            </a:pPr>
            <a:endParaRPr lang="en-US" dirty="0"/>
          </a:p>
        </p:txBody>
      </p:sp>
    </p:spTree>
    <p:extLst>
      <p:ext uri="{BB962C8B-B14F-4D97-AF65-F5344CB8AC3E}">
        <p14:creationId xmlns:p14="http://schemas.microsoft.com/office/powerpoint/2010/main" xmlns="" val="3602393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77500" lnSpcReduction="20000"/>
          </a:bodyPr>
          <a:lstStyle/>
          <a:p>
            <a:r>
              <a:rPr lang="en-US" dirty="0"/>
              <a:t>(c)  If the public records requested are in the custody and control of </a:t>
            </a:r>
            <a:r>
              <a:rPr lang="en-US" dirty="0" smtClean="0"/>
              <a:t>the state </a:t>
            </a:r>
            <a:r>
              <a:rPr lang="en-US" dirty="0"/>
              <a:t>agency, institution or political subdivision to whom application is made, </a:t>
            </a:r>
            <a:r>
              <a:rPr lang="en-US" dirty="0" smtClean="0"/>
              <a:t>the </a:t>
            </a:r>
            <a:r>
              <a:rPr lang="en-US" dirty="0"/>
              <a:t>following shall apply:</a:t>
            </a:r>
          </a:p>
          <a:p>
            <a:pPr marL="137160" indent="0">
              <a:buNone/>
            </a:pPr>
            <a:endParaRPr lang="en-US" dirty="0"/>
          </a:p>
          <a:p>
            <a:r>
              <a:rPr lang="en-US" dirty="0"/>
              <a:t>(i)  If the records are in active use or in storage, and therefore not available at the time an applicant asks to examine them, the designated public records person shall immediately forward the request to the custodian or authorized person having personal custody and control of the public records and shall notify the applicant of this situation within seven (7) business days from the date of acknowledged receipt of the </a:t>
            </a:r>
            <a:r>
              <a:rPr lang="en-US" dirty="0" smtClean="0"/>
              <a:t>request.</a:t>
            </a:r>
          </a:p>
          <a:p>
            <a:pPr marL="137160" indent="0">
              <a:buNone/>
            </a:pPr>
            <a:endParaRPr lang="en-US" dirty="0" smtClean="0"/>
          </a:p>
          <a:p>
            <a:pPr marL="137160" indent="0">
              <a:buNone/>
            </a:pPr>
            <a:r>
              <a:rPr lang="en-US" dirty="0"/>
              <a:t>Wyo. Stat. </a:t>
            </a:r>
            <a:r>
              <a:rPr lang="en-US" dirty="0">
                <a:latin typeface="Times New Roman"/>
                <a:cs typeface="Times New Roman"/>
              </a:rPr>
              <a:t>§</a:t>
            </a:r>
            <a:r>
              <a:rPr lang="en-US" dirty="0" smtClean="0">
                <a:latin typeface="Times New Roman"/>
                <a:cs typeface="Times New Roman"/>
              </a:rPr>
              <a:t>16-4-202(c) (As currently contemplated).</a:t>
            </a:r>
            <a:endParaRPr lang="en-US" dirty="0"/>
          </a:p>
          <a:p>
            <a:endParaRPr lang="en-US" dirty="0"/>
          </a:p>
        </p:txBody>
      </p:sp>
    </p:spTree>
    <p:extLst>
      <p:ext uri="{BB962C8B-B14F-4D97-AF65-F5344CB8AC3E}">
        <p14:creationId xmlns:p14="http://schemas.microsoft.com/office/powerpoint/2010/main" xmlns="" val="199509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r>
              <a:rPr lang="en-US" dirty="0"/>
              <a:t>(ii)  If a public record is readily available, it shall be released immediately to the applicant so long as the release does not impair or impede the agency's, institution's or political </a:t>
            </a:r>
            <a:r>
              <a:rPr lang="en-US" dirty="0" smtClean="0"/>
              <a:t>subdivision's ability </a:t>
            </a:r>
            <a:r>
              <a:rPr lang="en-US" dirty="0"/>
              <a:t>to discharge its other duties</a:t>
            </a:r>
            <a:r>
              <a:rPr lang="en-US" dirty="0" smtClean="0"/>
              <a:t>;</a:t>
            </a:r>
            <a:endParaRPr lang="en-US" dirty="0"/>
          </a:p>
          <a:p>
            <a:pPr marL="137160" indent="0">
              <a:buNone/>
            </a:pPr>
            <a:endParaRPr lang="en-US" dirty="0" smtClean="0"/>
          </a:p>
          <a:p>
            <a:pPr marL="137160" indent="0">
              <a:buNone/>
            </a:pPr>
            <a:endParaRPr lang="en-US" dirty="0"/>
          </a:p>
          <a:p>
            <a:pPr marL="137160" indent="0">
              <a:buNone/>
            </a:pPr>
            <a:endParaRPr lang="en-US" dirty="0" smtClean="0"/>
          </a:p>
          <a:p>
            <a:pPr marL="137160" indent="0">
              <a:buNone/>
            </a:pPr>
            <a:r>
              <a:rPr lang="en-US" dirty="0"/>
              <a:t>Wyo. Stat. </a:t>
            </a:r>
            <a:r>
              <a:rPr lang="en-US" dirty="0">
                <a:latin typeface="Times New Roman"/>
                <a:cs typeface="Times New Roman"/>
              </a:rPr>
              <a:t>§16-4-202(c) (As currently contemplated</a:t>
            </a:r>
            <a:r>
              <a:rPr lang="en-US" dirty="0" smtClean="0">
                <a:latin typeface="Times New Roman"/>
                <a:cs typeface="Times New Roman"/>
              </a:rPr>
              <a:t>).</a:t>
            </a:r>
            <a:r>
              <a:rPr lang="en-US" dirty="0"/>
              <a:t> </a:t>
            </a:r>
          </a:p>
        </p:txBody>
      </p:sp>
    </p:spTree>
    <p:extLst>
      <p:ext uri="{BB962C8B-B14F-4D97-AF65-F5344CB8AC3E}">
        <p14:creationId xmlns:p14="http://schemas.microsoft.com/office/powerpoint/2010/main" xmlns="" val="257078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RECORDS</a:t>
            </a:r>
            <a:endParaRPr lang="en-US" dirty="0"/>
          </a:p>
        </p:txBody>
      </p:sp>
      <p:sp>
        <p:nvSpPr>
          <p:cNvPr id="3" name="Content Placeholder 2"/>
          <p:cNvSpPr>
            <a:spLocks noGrp="1"/>
          </p:cNvSpPr>
          <p:nvPr>
            <p:ph idx="1"/>
          </p:nvPr>
        </p:nvSpPr>
        <p:spPr/>
        <p:txBody>
          <a:bodyPr/>
          <a:lstStyle/>
          <a:p>
            <a:r>
              <a:rPr lang="en-US" dirty="0" smtClean="0"/>
              <a:t>WYOMING PUBLIC RECORDS ACT</a:t>
            </a:r>
          </a:p>
          <a:p>
            <a:r>
              <a:rPr lang="en-US" dirty="0" smtClean="0"/>
              <a:t>Wyo. Stats. </a:t>
            </a:r>
            <a:r>
              <a:rPr lang="en-US" dirty="0" smtClean="0">
                <a:latin typeface="Times New Roman"/>
                <a:cs typeface="Times New Roman"/>
              </a:rPr>
              <a:t>§§</a:t>
            </a:r>
            <a:r>
              <a:rPr lang="en-US" dirty="0" smtClean="0"/>
              <a:t>16-4-201 through 16-4-205</a:t>
            </a:r>
          </a:p>
          <a:p>
            <a:endParaRPr lang="en-US" dirty="0" smtClean="0"/>
          </a:p>
          <a:p>
            <a:r>
              <a:rPr lang="en-US" dirty="0" smtClean="0"/>
              <a:t>The Wyoming Legislature is considering substantial revision and amendment of the Act.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r>
              <a:rPr lang="en-US" dirty="0"/>
              <a:t>(iii)  All public records shall be released not later than thirty (30) calendar days from the date of acknowledged receipt of the request unless good cause exists preventing release as authorized by paragraph (iv) of this subsection</a:t>
            </a:r>
            <a:r>
              <a:rPr lang="en-US" dirty="0" smtClean="0"/>
              <a:t>;</a:t>
            </a:r>
          </a:p>
          <a:p>
            <a:pPr marL="137160" indent="0">
              <a:buNone/>
            </a:pPr>
            <a:endParaRPr lang="en-US" dirty="0" smtClean="0"/>
          </a:p>
          <a:p>
            <a:pPr marL="137160" indent="0">
              <a:buNone/>
            </a:pPr>
            <a:endParaRPr lang="en-US" dirty="0"/>
          </a:p>
          <a:p>
            <a:pPr marL="137160" indent="0">
              <a:buNone/>
            </a:pPr>
            <a:endParaRPr lang="en-US" dirty="0" smtClean="0"/>
          </a:p>
          <a:p>
            <a:pPr marL="137160" indent="0">
              <a:buNone/>
            </a:pPr>
            <a:r>
              <a:rPr lang="en-US" dirty="0" smtClean="0"/>
              <a:t>Wyo</a:t>
            </a:r>
            <a:r>
              <a:rPr lang="en-US" dirty="0"/>
              <a:t>. Stat. </a:t>
            </a:r>
            <a:r>
              <a:rPr lang="en-US" dirty="0">
                <a:latin typeface="Times New Roman"/>
                <a:cs typeface="Times New Roman"/>
              </a:rPr>
              <a:t>§16-4-202(c) (As currently contemplated).</a:t>
            </a:r>
            <a:endParaRPr lang="en-US" dirty="0"/>
          </a:p>
          <a:p>
            <a:endParaRPr lang="en-US" dirty="0"/>
          </a:p>
          <a:p>
            <a:endParaRPr lang="en-US" dirty="0"/>
          </a:p>
        </p:txBody>
      </p:sp>
    </p:spTree>
    <p:extLst>
      <p:ext uri="{BB962C8B-B14F-4D97-AF65-F5344CB8AC3E}">
        <p14:creationId xmlns:p14="http://schemas.microsoft.com/office/powerpoint/2010/main" xmlns="" val="88981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lnSpcReduction="10000"/>
          </a:bodyPr>
          <a:lstStyle/>
          <a:p>
            <a:r>
              <a:rPr lang="en-US" dirty="0"/>
              <a:t>(iv)  If good cause exists preventing release within the time period specified in paragraph (iii) of this subsection, the public records shall be released on a specified date mutually agreed to by the applicant and the state agency, institution or political subdivision.  If a release date cannot be agreed upon, the applicant may file a complaint with the ombudsman as provided by paragraph (v) of this subsection</a:t>
            </a:r>
            <a:r>
              <a:rPr lang="en-US" dirty="0" smtClean="0"/>
              <a:t>;</a:t>
            </a:r>
          </a:p>
          <a:p>
            <a:pPr marL="137160" indent="0">
              <a:buNone/>
            </a:pPr>
            <a:endParaRPr lang="en-US" dirty="0" smtClean="0"/>
          </a:p>
          <a:p>
            <a:pPr marL="137160" indent="0">
              <a:buNone/>
            </a:pPr>
            <a:r>
              <a:rPr lang="en-US" dirty="0" smtClean="0"/>
              <a:t>Wyo</a:t>
            </a:r>
            <a:r>
              <a:rPr lang="en-US" dirty="0"/>
              <a:t>. Stat. </a:t>
            </a:r>
            <a:r>
              <a:rPr lang="en-US" dirty="0">
                <a:latin typeface="Times New Roman"/>
                <a:cs typeface="Times New Roman"/>
              </a:rPr>
              <a:t>§16-4-202(c) (As currently contemplated).</a:t>
            </a:r>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3169057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85000" lnSpcReduction="20000"/>
          </a:bodyPr>
          <a:lstStyle/>
          <a:p>
            <a:r>
              <a:rPr lang="en-US" dirty="0"/>
              <a:t>(v)  The applicant may at any time file a complaint with an ombudsman designated by the governor </a:t>
            </a:r>
            <a:r>
              <a:rPr lang="en-US" b="1" dirty="0"/>
              <a:t>or may petition the district court for a determination as to whether the custodian has demonstrated good cause.</a:t>
            </a:r>
            <a:r>
              <a:rPr lang="en-US" dirty="0"/>
              <a:t>  In determining whether good cause existed, the ombudsman or district court </a:t>
            </a:r>
            <a:r>
              <a:rPr lang="en-US" b="1" dirty="0"/>
              <a:t>may consider whether the records are privileged or confidential by law or whether release of the records impairs or impedes the agency's, institution's or political subdivision's ability to discharge its other duties. </a:t>
            </a:r>
            <a:r>
              <a:rPr lang="en-US" dirty="0"/>
              <a:t> The ombudsman or the district court shall review the records in camera and determine whether redaction of privileged or confidential information would permit release of the records</a:t>
            </a:r>
            <a:r>
              <a:rPr lang="en-US" dirty="0" smtClean="0"/>
              <a:t>.</a:t>
            </a:r>
          </a:p>
          <a:p>
            <a:pPr marL="137160" indent="0">
              <a:buNone/>
            </a:pPr>
            <a:r>
              <a:rPr lang="en-US" dirty="0"/>
              <a:t>Wyo. Stat. </a:t>
            </a:r>
            <a:r>
              <a:rPr lang="en-US" dirty="0">
                <a:latin typeface="Times New Roman"/>
                <a:cs typeface="Times New Roman"/>
              </a:rPr>
              <a:t>§16-4-202(c) (As currently contemplated).</a:t>
            </a:r>
            <a:endParaRPr lang="en-US" dirty="0"/>
          </a:p>
          <a:p>
            <a:pPr marL="137160" indent="0">
              <a:buNone/>
            </a:pPr>
            <a:endParaRPr lang="en-US" dirty="0"/>
          </a:p>
          <a:p>
            <a:endParaRPr lang="en-US" dirty="0"/>
          </a:p>
          <a:p>
            <a:endParaRPr lang="en-US" dirty="0"/>
          </a:p>
        </p:txBody>
      </p:sp>
    </p:spTree>
    <p:extLst>
      <p:ext uri="{BB962C8B-B14F-4D97-AF65-F5344CB8AC3E}">
        <p14:creationId xmlns:p14="http://schemas.microsoft.com/office/powerpoint/2010/main" xmlns="" val="3931470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r>
              <a:rPr lang="en-US" dirty="0" smtClean="0"/>
              <a:t>If record exists primarily or solely in electronic format</a:t>
            </a:r>
          </a:p>
          <a:p>
            <a:pPr lvl="1"/>
            <a:r>
              <a:rPr lang="en-US" dirty="0" smtClean="0"/>
              <a:t>Inform requester</a:t>
            </a:r>
          </a:p>
          <a:p>
            <a:pPr lvl="1"/>
            <a:r>
              <a:rPr lang="en-US" dirty="0" smtClean="0"/>
              <a:t>May recover reasonable costs of producing copy (including cost of printing, copying, programming and computer searches)</a:t>
            </a:r>
          </a:p>
          <a:p>
            <a:pPr lvl="1"/>
            <a:r>
              <a:rPr lang="en-US" dirty="0" smtClean="0"/>
              <a:t>Not required to compile data, extract data or create new document/record.</a:t>
            </a:r>
          </a:p>
          <a:p>
            <a:pPr marL="137160" indent="0">
              <a:buNone/>
            </a:pPr>
            <a:r>
              <a:rPr lang="en-US" dirty="0"/>
              <a:t>Wyo. Stat. </a:t>
            </a:r>
            <a:r>
              <a:rPr lang="en-US" dirty="0">
                <a:latin typeface="Times New Roman"/>
                <a:cs typeface="Times New Roman"/>
              </a:rPr>
              <a:t>§</a:t>
            </a:r>
            <a:r>
              <a:rPr lang="en-US" dirty="0" smtClean="0">
                <a:latin typeface="Times New Roman"/>
                <a:cs typeface="Times New Roman"/>
              </a:rPr>
              <a:t>16-4-202(d)</a:t>
            </a:r>
            <a:endParaRPr lang="en-US" dirty="0"/>
          </a:p>
          <a:p>
            <a:endParaRPr lang="en-US" dirty="0"/>
          </a:p>
          <a:p>
            <a:endParaRPr lang="en-US" dirty="0"/>
          </a:p>
        </p:txBody>
      </p:sp>
    </p:spTree>
    <p:extLst>
      <p:ext uri="{BB962C8B-B14F-4D97-AF65-F5344CB8AC3E}">
        <p14:creationId xmlns:p14="http://schemas.microsoft.com/office/powerpoint/2010/main" xmlns="" val="213551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EXCEPTIONS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EXCEPTIONS TO DISCLOSURE</a:t>
            </a:r>
          </a:p>
          <a:p>
            <a:r>
              <a:rPr lang="en-US" dirty="0" smtClean="0"/>
              <a:t>(i) Inspection is contrary to state law</a:t>
            </a:r>
          </a:p>
          <a:p>
            <a:pPr marL="137160" indent="0">
              <a:buNone/>
            </a:pPr>
            <a:r>
              <a:rPr lang="en-US" dirty="0"/>
              <a:t>	</a:t>
            </a:r>
            <a:r>
              <a:rPr lang="en-US" dirty="0" smtClean="0"/>
              <a:t>Examples:</a:t>
            </a:r>
          </a:p>
          <a:p>
            <a:pPr marL="137160" indent="0">
              <a:buNone/>
            </a:pPr>
            <a:r>
              <a:rPr lang="en-US" dirty="0"/>
              <a:t>	</a:t>
            </a:r>
            <a:r>
              <a:rPr lang="en-US" dirty="0" smtClean="0"/>
              <a:t>W.S. </a:t>
            </a:r>
            <a:r>
              <a:rPr lang="en-US" dirty="0">
                <a:latin typeface="Times New Roman"/>
                <a:cs typeface="Times New Roman"/>
              </a:rPr>
              <a:t>§ </a:t>
            </a:r>
            <a:r>
              <a:rPr lang="en-US" dirty="0" smtClean="0">
                <a:latin typeface="Times New Roman"/>
                <a:cs typeface="Times New Roman"/>
              </a:rPr>
              <a:t>14-3-214</a:t>
            </a:r>
          </a:p>
          <a:p>
            <a:pPr marL="137160" indent="0">
              <a:buNone/>
            </a:pPr>
            <a:r>
              <a:rPr lang="en-US" dirty="0">
                <a:latin typeface="Times New Roman"/>
                <a:cs typeface="Times New Roman"/>
              </a:rPr>
              <a:t>	</a:t>
            </a:r>
            <a:r>
              <a:rPr lang="en-US" dirty="0" smtClean="0">
                <a:latin typeface="Times New Roman"/>
                <a:cs typeface="Times New Roman"/>
              </a:rPr>
              <a:t>W.S. </a:t>
            </a:r>
            <a:r>
              <a:rPr lang="en-US" dirty="0">
                <a:latin typeface="Times New Roman"/>
                <a:cs typeface="Times New Roman"/>
              </a:rPr>
              <a:t>§ </a:t>
            </a:r>
            <a:r>
              <a:rPr lang="en-US" dirty="0" smtClean="0">
                <a:latin typeface="Times New Roman"/>
                <a:cs typeface="Times New Roman"/>
              </a:rPr>
              <a:t>6-3-219</a:t>
            </a:r>
          </a:p>
          <a:p>
            <a:r>
              <a:rPr lang="en-US" dirty="0" smtClean="0"/>
              <a:t>(ii) Inspection contrary to any federal statute or regulation </a:t>
            </a:r>
            <a:endParaRPr lang="en-US" dirty="0"/>
          </a:p>
          <a:p>
            <a:pPr marL="137160" indent="0">
              <a:buNone/>
            </a:pPr>
            <a:r>
              <a:rPr lang="en-US" dirty="0"/>
              <a:t>	Examples:</a:t>
            </a:r>
          </a:p>
          <a:p>
            <a:pPr marL="137160" indent="0">
              <a:buNone/>
            </a:pPr>
            <a:r>
              <a:rPr lang="en-US" dirty="0"/>
              <a:t>	</a:t>
            </a:r>
            <a:r>
              <a:rPr lang="en-US" dirty="0" smtClean="0"/>
              <a:t>HIPAA</a:t>
            </a:r>
          </a:p>
          <a:p>
            <a:pPr marL="137160" indent="0">
              <a:buNone/>
            </a:pPr>
            <a:r>
              <a:rPr lang="en-US" dirty="0" smtClean="0">
                <a:latin typeface="Times New Roman"/>
                <a:cs typeface="Times New Roman"/>
              </a:rPr>
              <a:t>	FERPA</a:t>
            </a:r>
            <a:endParaRPr lang="en-US" dirty="0">
              <a:latin typeface="Times New Roman"/>
              <a:cs typeface="Times New Roman"/>
            </a:endParaRPr>
          </a:p>
          <a:p>
            <a:pPr marL="137160" indent="0">
              <a:buNone/>
            </a:pPr>
            <a:r>
              <a:rPr lang="en-US" dirty="0">
                <a:latin typeface="Times New Roman"/>
                <a:cs typeface="Times New Roman"/>
              </a:rPr>
              <a:t>	W.S. § 6-3-219</a:t>
            </a:r>
          </a:p>
          <a:p>
            <a:r>
              <a:rPr lang="en-US" dirty="0" smtClean="0"/>
              <a:t>(iii</a:t>
            </a:r>
            <a:r>
              <a:rPr lang="en-US" dirty="0"/>
              <a:t>) I</a:t>
            </a:r>
            <a:r>
              <a:rPr lang="en-US" dirty="0" smtClean="0"/>
              <a:t>nspection prohibited by rules promulgated by supreme court of order of other court.  </a:t>
            </a:r>
          </a:p>
          <a:p>
            <a:pPr marL="137160" indent="0">
              <a:buNone/>
            </a:pPr>
            <a:r>
              <a:rPr lang="en-US" dirty="0" smtClean="0"/>
              <a:t>	Example:</a:t>
            </a:r>
            <a:endParaRPr lang="en-US" dirty="0"/>
          </a:p>
          <a:p>
            <a:pPr marL="137160" indent="0">
              <a:buNone/>
            </a:pPr>
            <a:r>
              <a:rPr lang="en-US" dirty="0"/>
              <a:t>	</a:t>
            </a:r>
            <a:r>
              <a:rPr lang="en-US" dirty="0" smtClean="0"/>
              <a:t>Court imposes a gag order on a case.</a:t>
            </a:r>
          </a:p>
          <a:p>
            <a:pPr marL="137160" indent="0">
              <a:buNone/>
            </a:pPr>
            <a:endParaRPr lang="en-US" dirty="0" smtClean="0"/>
          </a:p>
          <a:p>
            <a:pPr marL="137160" indent="0">
              <a:buNone/>
            </a:pPr>
            <a:r>
              <a:rPr lang="en-US" dirty="0" smtClean="0"/>
              <a:t>Wyo</a:t>
            </a:r>
            <a:r>
              <a:rPr lang="en-US" dirty="0"/>
              <a:t>. Stat. </a:t>
            </a:r>
            <a:r>
              <a:rPr lang="en-US" dirty="0">
                <a:latin typeface="Times New Roman"/>
                <a:cs typeface="Times New Roman"/>
              </a:rPr>
              <a:t>§</a:t>
            </a:r>
            <a:r>
              <a:rPr lang="en-US" dirty="0" smtClean="0">
                <a:latin typeface="Times New Roman"/>
                <a:cs typeface="Times New Roman"/>
              </a:rPr>
              <a:t>16-4-203(a)</a:t>
            </a:r>
            <a:endParaRPr lang="en-US" dirty="0"/>
          </a:p>
          <a:p>
            <a:pPr marL="137160" indent="0">
              <a:buNone/>
            </a:pPr>
            <a:endParaRPr lang="en-US" dirty="0"/>
          </a:p>
        </p:txBody>
      </p:sp>
    </p:spTree>
    <p:extLst>
      <p:ext uri="{BB962C8B-B14F-4D97-AF65-F5344CB8AC3E}">
        <p14:creationId xmlns:p14="http://schemas.microsoft.com/office/powerpoint/2010/main" xmlns="" val="3263192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EXCEPTIONS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EXCEPTIONS TO DISCLOSURE</a:t>
            </a:r>
          </a:p>
          <a:p>
            <a:pPr>
              <a:buNone/>
            </a:pPr>
            <a:r>
              <a:rPr lang="en-US" dirty="0" smtClean="0"/>
              <a:t>Public inspection </a:t>
            </a:r>
            <a:r>
              <a:rPr lang="en-US" b="1" u="sng" dirty="0" smtClean="0"/>
              <a:t>may be </a:t>
            </a:r>
            <a:r>
              <a:rPr lang="en-US" dirty="0"/>
              <a:t>denied to the to the following </a:t>
            </a:r>
            <a:r>
              <a:rPr lang="en-US" dirty="0" smtClean="0"/>
              <a:t>(if disclosure would be contrary to the public interest):</a:t>
            </a:r>
          </a:p>
          <a:p>
            <a:r>
              <a:rPr lang="en-US" dirty="0" smtClean="0"/>
              <a:t>Records of investigations conducted by sheriff, county attorney, city attorney, and police department compiled for law enforcement or prosecution purposes.</a:t>
            </a:r>
          </a:p>
          <a:p>
            <a:r>
              <a:rPr lang="en-US" dirty="0" smtClean="0"/>
              <a:t>Licensing  and employment exam test questions, keys. Written promotional exams and scores are available to the person in interest.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EXCEPTIONS</a:t>
            </a:r>
            <a:endParaRPr lang="en-US" dirty="0"/>
          </a:p>
        </p:txBody>
      </p:sp>
      <p:sp>
        <p:nvSpPr>
          <p:cNvPr id="3" name="Content Placeholder 2"/>
          <p:cNvSpPr>
            <a:spLocks noGrp="1"/>
          </p:cNvSpPr>
          <p:nvPr>
            <p:ph idx="1"/>
          </p:nvPr>
        </p:nvSpPr>
        <p:spPr/>
        <p:txBody>
          <a:bodyPr/>
          <a:lstStyle/>
          <a:p>
            <a:pPr>
              <a:buNone/>
            </a:pPr>
            <a:r>
              <a:rPr lang="en-US" dirty="0" smtClean="0"/>
              <a:t>EXCEPTIONS TO DISCLOSURE</a:t>
            </a:r>
          </a:p>
          <a:p>
            <a:r>
              <a:rPr lang="en-US" dirty="0" smtClean="0"/>
              <a:t>Real estate appraisals relative to property acquisition until title has passed to entity.</a:t>
            </a:r>
          </a:p>
          <a:p>
            <a:r>
              <a:rPr lang="en-US" dirty="0" smtClean="0"/>
              <a:t>Interagency or intra-agency memoranda which would not be available by law to a private party in litigation with the agency.</a:t>
            </a:r>
          </a:p>
          <a:p>
            <a:r>
              <a:rPr lang="en-US" dirty="0" smtClean="0"/>
              <a:t>Documents which pose a security risk to public buildings, structures.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EXCEPTIONS</a:t>
            </a:r>
            <a:endParaRPr lang="en-US" dirty="0"/>
          </a:p>
        </p:txBody>
      </p:sp>
      <p:sp>
        <p:nvSpPr>
          <p:cNvPr id="3" name="Content Placeholder 2"/>
          <p:cNvSpPr>
            <a:spLocks noGrp="1"/>
          </p:cNvSpPr>
          <p:nvPr>
            <p:ph idx="1"/>
          </p:nvPr>
        </p:nvSpPr>
        <p:spPr>
          <a:xfrm>
            <a:off x="457200" y="1600200"/>
            <a:ext cx="8305800" cy="4709160"/>
          </a:xfrm>
        </p:spPr>
        <p:txBody>
          <a:bodyPr>
            <a:normAutofit lnSpcReduction="10000"/>
          </a:bodyPr>
          <a:lstStyle/>
          <a:p>
            <a:pPr>
              <a:buNone/>
            </a:pPr>
            <a:r>
              <a:rPr lang="en-US" dirty="0" smtClean="0"/>
              <a:t>EXCEPTIONS TO DISCLOSURE</a:t>
            </a:r>
          </a:p>
          <a:p>
            <a:pPr>
              <a:buNone/>
            </a:pPr>
            <a:r>
              <a:rPr lang="en-US" dirty="0" smtClean="0"/>
              <a:t>Public inspection </a:t>
            </a:r>
            <a:r>
              <a:rPr lang="en-US" b="1" u="sng" dirty="0" smtClean="0"/>
              <a:t>shall be </a:t>
            </a:r>
            <a:r>
              <a:rPr lang="en-US" dirty="0" smtClean="0"/>
              <a:t>denied to the following:</a:t>
            </a:r>
          </a:p>
          <a:p>
            <a:r>
              <a:rPr lang="en-US" dirty="0" smtClean="0"/>
              <a:t>Medical, psychological and sociological information on individual persons.</a:t>
            </a:r>
          </a:p>
          <a:p>
            <a:r>
              <a:rPr lang="en-US" dirty="0" smtClean="0"/>
              <a:t>Hospital records relating to medical administration, staff, personnel medical care, and other medical information.</a:t>
            </a:r>
          </a:p>
          <a:p>
            <a:r>
              <a:rPr lang="en-US" dirty="0" smtClean="0"/>
              <a:t>Welfare records.</a:t>
            </a:r>
          </a:p>
          <a:p>
            <a:r>
              <a:rPr lang="en-US" dirty="0" smtClean="0"/>
              <a:t>Within any record – income tax return or individual income tax info.  </a:t>
            </a:r>
          </a:p>
          <a:p>
            <a:pPr>
              <a:buNone/>
            </a:pP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EXCEPTIONS</a:t>
            </a:r>
            <a:endParaRPr lang="en-US" dirty="0"/>
          </a:p>
        </p:txBody>
      </p:sp>
      <p:sp>
        <p:nvSpPr>
          <p:cNvPr id="3" name="Content Placeholder 2"/>
          <p:cNvSpPr>
            <a:spLocks noGrp="1"/>
          </p:cNvSpPr>
          <p:nvPr>
            <p:ph idx="1"/>
          </p:nvPr>
        </p:nvSpPr>
        <p:spPr>
          <a:xfrm>
            <a:off x="457200" y="1600200"/>
            <a:ext cx="8305800" cy="4709160"/>
          </a:xfrm>
        </p:spPr>
        <p:txBody>
          <a:bodyPr>
            <a:normAutofit fontScale="85000" lnSpcReduction="20000"/>
          </a:bodyPr>
          <a:lstStyle/>
          <a:p>
            <a:pPr>
              <a:buNone/>
            </a:pPr>
            <a:r>
              <a:rPr lang="en-US" dirty="0" smtClean="0"/>
              <a:t>EXCEPTIONS TO DISCLOSURE</a:t>
            </a:r>
          </a:p>
          <a:p>
            <a:pPr>
              <a:buNone/>
            </a:pPr>
            <a:r>
              <a:rPr lang="en-US" dirty="0" smtClean="0"/>
              <a:t>Public inspection </a:t>
            </a:r>
            <a:r>
              <a:rPr lang="en-US" b="1" u="sng" dirty="0" smtClean="0"/>
              <a:t>shall be </a:t>
            </a:r>
            <a:r>
              <a:rPr lang="en-US" dirty="0" smtClean="0"/>
              <a:t>denied to the following:</a:t>
            </a:r>
          </a:p>
          <a:p>
            <a:r>
              <a:rPr lang="en-US" dirty="0" smtClean="0"/>
              <a:t>Personnel files .</a:t>
            </a:r>
          </a:p>
          <a:p>
            <a:pPr>
              <a:buNone/>
            </a:pPr>
            <a:r>
              <a:rPr lang="en-US" dirty="0" smtClean="0"/>
              <a:t>	Personnel files are available to elected and appointed officials who supervise the person in interest.</a:t>
            </a:r>
          </a:p>
          <a:p>
            <a:pPr>
              <a:buNone/>
            </a:pPr>
            <a:r>
              <a:rPr lang="en-US" dirty="0" smtClean="0"/>
              <a:t>	</a:t>
            </a:r>
          </a:p>
          <a:p>
            <a:pPr>
              <a:buNone/>
            </a:pPr>
            <a:r>
              <a:rPr lang="en-US" dirty="0" smtClean="0"/>
              <a:t>	Records or information compiled solely for purpose of investigating violations of personnel rules/policies.</a:t>
            </a:r>
          </a:p>
          <a:p>
            <a:pPr>
              <a:buNone/>
            </a:pPr>
            <a:endParaRPr lang="en-US" dirty="0" smtClean="0"/>
          </a:p>
          <a:p>
            <a:pPr>
              <a:buNone/>
            </a:pPr>
            <a:r>
              <a:rPr lang="en-US" dirty="0" smtClean="0"/>
              <a:t> 	Employment contracts/agreements setting out terms of employment are not part of personnel file.</a:t>
            </a:r>
          </a:p>
          <a:p>
            <a:pPr>
              <a:buNone/>
            </a:pPr>
            <a:endParaRPr lang="en-US" dirty="0" smtClean="0"/>
          </a:p>
          <a:p>
            <a:pPr>
              <a:buNone/>
            </a:pPr>
            <a:r>
              <a:rPr lang="en-US" dirty="0" smtClean="0"/>
              <a:t>Wyo. Stat. </a:t>
            </a:r>
            <a:r>
              <a:rPr lang="en-US" dirty="0" smtClean="0">
                <a:latin typeface="Times New Roman"/>
                <a:cs typeface="Times New Roman"/>
              </a:rPr>
              <a:t>§</a:t>
            </a:r>
            <a:r>
              <a:rPr lang="en-US" dirty="0" smtClean="0"/>
              <a:t>16-4-203.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a:t>
            </a:r>
            <a:br>
              <a:rPr lang="en-US" dirty="0" smtClean="0"/>
            </a:br>
            <a:r>
              <a:rPr lang="en-US" dirty="0" smtClean="0"/>
              <a:t>COPIES AND FEES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requester has the right to inspect/copy</a:t>
            </a:r>
          </a:p>
          <a:p>
            <a:pPr lvl="1"/>
            <a:r>
              <a:rPr lang="en-US" dirty="0" smtClean="0"/>
              <a:t>May request copies </a:t>
            </a:r>
          </a:p>
          <a:p>
            <a:pPr lvl="1"/>
            <a:r>
              <a:rPr lang="en-US" dirty="0" smtClean="0"/>
              <a:t>Entity may charge reasonable fee (if no specific fee is provided under other authority) for copies and custodian time.</a:t>
            </a:r>
          </a:p>
          <a:p>
            <a:pPr lvl="1"/>
            <a:r>
              <a:rPr lang="en-US" dirty="0" smtClean="0"/>
              <a:t>Fees must be established by ordinance, rule, resolution properly adopted</a:t>
            </a:r>
          </a:p>
          <a:p>
            <a:r>
              <a:rPr lang="en-US" dirty="0" smtClean="0"/>
              <a:t>If custodian lacks facilities to make copies, applicant may inspect and copy under supervision of custodian.  </a:t>
            </a:r>
          </a:p>
          <a:p>
            <a:r>
              <a:rPr lang="en-US" dirty="0" smtClean="0"/>
              <a:t>If must be sent out for copying, requester responsible for charges.</a:t>
            </a:r>
          </a:p>
          <a:p>
            <a:pPr marL="137160" indent="0">
              <a:buNone/>
            </a:pPr>
            <a:endParaRPr lang="en-US" dirty="0" smtClean="0"/>
          </a:p>
          <a:p>
            <a:pPr marL="137160" indent="0">
              <a:buNone/>
            </a:pPr>
            <a:r>
              <a:rPr lang="en-US" dirty="0" smtClean="0"/>
              <a:t>Wyo. Stat. § </a:t>
            </a:r>
            <a:r>
              <a:rPr lang="en-US" dirty="0" smtClean="0"/>
              <a:t>16-4-204</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a:bodyPr>
          <a:lstStyle/>
          <a:p>
            <a:r>
              <a:rPr lang="en-US" dirty="0" smtClean="0"/>
              <a:t>What is a “public record?”</a:t>
            </a:r>
          </a:p>
          <a:p>
            <a:r>
              <a:rPr lang="en-US" dirty="0" smtClean="0"/>
              <a:t>Public records include </a:t>
            </a:r>
          </a:p>
          <a:p>
            <a:pPr lvl="1"/>
            <a:r>
              <a:rPr lang="en-US" dirty="0" smtClean="0"/>
              <a:t>Any </a:t>
            </a:r>
            <a:r>
              <a:rPr lang="en-US" u="sng" dirty="0" smtClean="0"/>
              <a:t>information</a:t>
            </a:r>
            <a:r>
              <a:rPr lang="en-US" dirty="0" smtClean="0"/>
              <a:t> in a </a:t>
            </a:r>
            <a:r>
              <a:rPr lang="en-US" u="sng" dirty="0" smtClean="0"/>
              <a:t>physical form</a:t>
            </a:r>
          </a:p>
          <a:p>
            <a:pPr lvl="2"/>
            <a:r>
              <a:rPr lang="en-US" dirty="0" smtClean="0"/>
              <a:t>Created,</a:t>
            </a:r>
          </a:p>
          <a:p>
            <a:pPr lvl="2"/>
            <a:r>
              <a:rPr lang="en-US" dirty="0" smtClean="0"/>
              <a:t>Accepted, or </a:t>
            </a:r>
          </a:p>
          <a:p>
            <a:pPr lvl="2"/>
            <a:r>
              <a:rPr lang="en-US" dirty="0" smtClean="0"/>
              <a:t>Obtained by the  . . . political subdivision</a:t>
            </a:r>
          </a:p>
          <a:p>
            <a:pPr lvl="1"/>
            <a:r>
              <a:rPr lang="en-US" dirty="0" smtClean="0"/>
              <a:t>In furtherance of its official function and transaction of public business which is not</a:t>
            </a:r>
          </a:p>
          <a:p>
            <a:pPr lvl="2"/>
            <a:r>
              <a:rPr lang="en-US" u="sng" dirty="0" smtClean="0"/>
              <a:t>Privileged</a:t>
            </a:r>
            <a:r>
              <a:rPr lang="en-US" dirty="0" smtClean="0"/>
              <a:t> or</a:t>
            </a:r>
          </a:p>
          <a:p>
            <a:pPr lvl="2"/>
            <a:r>
              <a:rPr lang="en-US" u="sng" dirty="0" smtClean="0"/>
              <a:t>Confidential</a:t>
            </a:r>
            <a:r>
              <a:rPr lang="en-US" dirty="0" smtClean="0"/>
              <a:t> by law.  </a:t>
            </a:r>
          </a:p>
          <a:p>
            <a:pPr marL="137160" indent="0">
              <a:buNone/>
            </a:pPr>
            <a:endParaRPr lang="en-US" dirty="0" smtClean="0"/>
          </a:p>
          <a:p>
            <a:endParaRPr lang="en-US" dirty="0"/>
          </a:p>
        </p:txBody>
      </p:sp>
    </p:spTree>
    <p:extLst>
      <p:ext uri="{BB962C8B-B14F-4D97-AF65-F5344CB8AC3E}">
        <p14:creationId xmlns:p14="http://schemas.microsoft.com/office/powerpoint/2010/main" xmlns="" val="2147587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RECORD </a:t>
            </a:r>
            <a:r>
              <a:rPr lang="en-US" dirty="0" smtClean="0"/>
              <a:t>ACT</a:t>
            </a:r>
            <a:br>
              <a:rPr lang="en-US" dirty="0" smtClean="0"/>
            </a:br>
            <a:r>
              <a:rPr lang="en-US" dirty="0" smtClean="0"/>
              <a:t>DISPUTES</a:t>
            </a:r>
            <a:endParaRPr lang="en-US" dirty="0"/>
          </a:p>
        </p:txBody>
      </p:sp>
      <p:sp>
        <p:nvSpPr>
          <p:cNvPr id="3" name="Content Placeholder 2"/>
          <p:cNvSpPr>
            <a:spLocks noGrp="1"/>
          </p:cNvSpPr>
          <p:nvPr>
            <p:ph idx="1"/>
          </p:nvPr>
        </p:nvSpPr>
        <p:spPr/>
        <p:txBody>
          <a:bodyPr>
            <a:normAutofit fontScale="55000" lnSpcReduction="20000"/>
          </a:bodyPr>
          <a:lstStyle/>
          <a:p>
            <a:pPr marL="137160" indent="0">
              <a:buNone/>
            </a:pPr>
            <a:r>
              <a:rPr lang="en-US" b="1" dirty="0"/>
              <a:t> </a:t>
            </a:r>
            <a:endParaRPr lang="en-US" dirty="0"/>
          </a:p>
          <a:p>
            <a:r>
              <a:rPr lang="en-US" dirty="0"/>
              <a:t>(f)  Any person </a:t>
            </a:r>
            <a:r>
              <a:rPr lang="en-US" dirty="0" smtClean="0"/>
              <a:t>aggrieved </a:t>
            </a:r>
            <a:r>
              <a:rPr lang="en-US" dirty="0"/>
              <a:t>by the failure of a state agency, institution or political subdivision to release records on the specified date mutually agreed upon pursuant to W.S. 16-4-202(c)(iv) or by the failure of a state agency, institution or political subdivision to comply with an order of the ombudsman pursuant to W.S. 16-4-202(c)(v) may:</a:t>
            </a:r>
          </a:p>
          <a:p>
            <a:pPr marL="137160" indent="0">
              <a:buNone/>
            </a:pPr>
            <a:r>
              <a:rPr lang="en-US" u="sng" dirty="0"/>
              <a:t> </a:t>
            </a:r>
          </a:p>
          <a:p>
            <a:r>
              <a:rPr lang="en-US" u="sng" dirty="0"/>
              <a:t>(i)  </a:t>
            </a:r>
            <a:r>
              <a:rPr lang="en-US" dirty="0"/>
              <a:t>Apply to the district court of the district wherein the record is found for an order </a:t>
            </a:r>
            <a:r>
              <a:rPr lang="en-US" dirty="0" smtClean="0"/>
              <a:t>to </a:t>
            </a:r>
            <a:r>
              <a:rPr lang="en-US" dirty="0"/>
              <a:t>direct the custodian of the record to show cause why he should not permit the inspection of the record and to compel production of the record if applicable.  An order issued by the district court under this paragraph may waive any fees charged by the state agency, institution or political subdivision</a:t>
            </a:r>
            <a:r>
              <a:rPr lang="en-US" u="sng" dirty="0"/>
              <a:t>;</a:t>
            </a:r>
            <a:endParaRPr lang="en-US" dirty="0"/>
          </a:p>
          <a:p>
            <a:pPr marL="137160" indent="0">
              <a:buNone/>
            </a:pPr>
            <a:r>
              <a:rPr lang="en-US" b="1" dirty="0"/>
              <a:t> </a:t>
            </a:r>
            <a:endParaRPr lang="en-US" dirty="0"/>
          </a:p>
          <a:p>
            <a:r>
              <a:rPr lang="en-US" dirty="0"/>
              <a:t>(ii)  File a complaint with the ombudsman who may:</a:t>
            </a:r>
          </a:p>
          <a:p>
            <a:pPr marL="137160" indent="0">
              <a:buNone/>
            </a:pPr>
            <a:r>
              <a:rPr lang="en-US" dirty="0"/>
              <a:t> </a:t>
            </a:r>
          </a:p>
          <a:p>
            <a:pPr lvl="1"/>
            <a:r>
              <a:rPr lang="en-US" dirty="0"/>
              <a:t>(A)  Mediate disputes between the state agency, institution or political subdivision and the person</a:t>
            </a:r>
            <a:r>
              <a:rPr lang="en-US" dirty="0" smtClean="0"/>
              <a:t>;</a:t>
            </a:r>
            <a:endParaRPr lang="en-US" dirty="0"/>
          </a:p>
          <a:p>
            <a:pPr lvl="1"/>
            <a:r>
              <a:rPr lang="en-US" dirty="0"/>
              <a:t>(B)  Prescribe timelines for release of the records</a:t>
            </a:r>
            <a:r>
              <a:rPr lang="en-US" dirty="0" smtClean="0"/>
              <a:t>;</a:t>
            </a:r>
          </a:p>
          <a:p>
            <a:pPr lvl="1"/>
            <a:r>
              <a:rPr lang="en-US" dirty="0" smtClean="0"/>
              <a:t>(C)</a:t>
            </a:r>
            <a:r>
              <a:rPr lang="en-US" dirty="0"/>
              <a:t>  Waive any fees charged by the state agency, institution or political </a:t>
            </a:r>
            <a:r>
              <a:rPr lang="en-US" dirty="0" smtClean="0"/>
              <a:t>subdivision.</a:t>
            </a:r>
          </a:p>
          <a:p>
            <a:pPr marL="585216" lvl="1" indent="0">
              <a:buNone/>
            </a:pPr>
            <a:endParaRPr lang="en-US" dirty="0"/>
          </a:p>
          <a:p>
            <a:pPr marL="137160" indent="0">
              <a:buNone/>
            </a:pPr>
            <a:r>
              <a:rPr lang="en-US" dirty="0" smtClean="0"/>
              <a:t>Wyo</a:t>
            </a:r>
            <a:r>
              <a:rPr lang="en-US" dirty="0"/>
              <a:t>. Stat. </a:t>
            </a:r>
            <a:r>
              <a:rPr lang="en-US" dirty="0">
                <a:latin typeface="Times New Roman"/>
                <a:cs typeface="Times New Roman"/>
              </a:rPr>
              <a:t>§</a:t>
            </a:r>
            <a:r>
              <a:rPr lang="en-US" dirty="0" smtClean="0"/>
              <a:t>16-4-203(additional proposed amendments)</a:t>
            </a:r>
            <a:endParaRPr lang="en-US" dirty="0"/>
          </a:p>
        </p:txBody>
      </p:sp>
    </p:spTree>
    <p:extLst>
      <p:ext uri="{BB962C8B-B14F-4D97-AF65-F5344CB8AC3E}">
        <p14:creationId xmlns:p14="http://schemas.microsoft.com/office/powerpoint/2010/main" xmlns="" val="2129968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RECORD </a:t>
            </a:r>
            <a:r>
              <a:rPr lang="en-US" dirty="0" smtClean="0"/>
              <a:t>ACT</a:t>
            </a:r>
            <a:endParaRPr lang="en-US" dirty="0"/>
          </a:p>
        </p:txBody>
      </p:sp>
      <p:sp>
        <p:nvSpPr>
          <p:cNvPr id="3" name="Content Placeholder 2"/>
          <p:cNvSpPr>
            <a:spLocks noGrp="1"/>
          </p:cNvSpPr>
          <p:nvPr>
            <p:ph idx="1"/>
          </p:nvPr>
        </p:nvSpPr>
        <p:spPr/>
        <p:txBody>
          <a:bodyPr/>
          <a:lstStyle/>
          <a:p>
            <a:r>
              <a:rPr lang="en-US" dirty="0" smtClean="0"/>
              <a:t>Note:  </a:t>
            </a:r>
          </a:p>
          <a:p>
            <a:pPr lvl="1"/>
            <a:r>
              <a:rPr lang="en-US" dirty="0" smtClean="0"/>
              <a:t>There is no duty to create a record in response to request </a:t>
            </a:r>
          </a:p>
          <a:p>
            <a:endParaRPr lang="en-US" dirty="0" smtClean="0"/>
          </a:p>
        </p:txBody>
      </p:sp>
    </p:spTree>
    <p:extLst>
      <p:ext uri="{BB962C8B-B14F-4D97-AF65-F5344CB8AC3E}">
        <p14:creationId xmlns:p14="http://schemas.microsoft.com/office/powerpoint/2010/main" xmlns="" val="960998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RECORD ACT </a:t>
            </a:r>
            <a:br>
              <a:rPr lang="en-US" dirty="0" smtClean="0"/>
            </a:br>
            <a:r>
              <a:rPr lang="en-US" dirty="0" smtClean="0"/>
              <a:t>CONSEQUENCES OF VIOLATIONS</a:t>
            </a:r>
            <a:endParaRPr lang="en-US" dirty="0"/>
          </a:p>
        </p:txBody>
      </p:sp>
      <p:sp>
        <p:nvSpPr>
          <p:cNvPr id="3" name="Content Placeholder 2"/>
          <p:cNvSpPr>
            <a:spLocks noGrp="1"/>
          </p:cNvSpPr>
          <p:nvPr>
            <p:ph idx="1"/>
          </p:nvPr>
        </p:nvSpPr>
        <p:spPr/>
        <p:txBody>
          <a:bodyPr/>
          <a:lstStyle/>
          <a:p>
            <a:r>
              <a:rPr lang="en-US" dirty="0" smtClean="0"/>
              <a:t>Up to $750 civil penalty for knowing or intentional violations.</a:t>
            </a:r>
          </a:p>
          <a:p>
            <a:r>
              <a:rPr lang="en-US" dirty="0" smtClean="0"/>
              <a:t>Damages resulting from the disclosure.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Public Records</a:t>
            </a:r>
            <a:br>
              <a:rPr lang="en-US" cap="all" dirty="0"/>
            </a:br>
            <a:r>
              <a:rPr lang="en-US" dirty="0"/>
              <a:t>Takeaways</a:t>
            </a:r>
          </a:p>
        </p:txBody>
      </p:sp>
      <p:sp>
        <p:nvSpPr>
          <p:cNvPr id="3" name="Content Placeholder 2"/>
          <p:cNvSpPr>
            <a:spLocks noGrp="1"/>
          </p:cNvSpPr>
          <p:nvPr>
            <p:ph idx="1"/>
          </p:nvPr>
        </p:nvSpPr>
        <p:spPr/>
        <p:txBody>
          <a:bodyPr>
            <a:normAutofit/>
          </a:bodyPr>
          <a:lstStyle/>
          <a:p>
            <a:r>
              <a:rPr lang="en-US" dirty="0" smtClean="0"/>
              <a:t>Designated Public Records Person</a:t>
            </a:r>
          </a:p>
          <a:p>
            <a:pPr lvl="1"/>
            <a:r>
              <a:rPr lang="en-US" dirty="0" smtClean="0"/>
              <a:t>Each entity (City, County, Joint Powers Boards) must designate a person.</a:t>
            </a:r>
          </a:p>
          <a:p>
            <a:pPr lvl="1"/>
            <a:r>
              <a:rPr lang="en-US" dirty="0" smtClean="0"/>
              <a:t>Seven (7) days to inform requesting party if entity has the records.</a:t>
            </a:r>
          </a:p>
          <a:p>
            <a:pPr lvl="2"/>
            <a:r>
              <a:rPr lang="en-US" dirty="0" smtClean="0"/>
              <a:t>If not – provide contact info for appropriate entity</a:t>
            </a:r>
          </a:p>
          <a:p>
            <a:pPr lvl="1"/>
            <a:r>
              <a:rPr lang="en-US" dirty="0" smtClean="0"/>
              <a:t>If have the records – 30 days to produce/allow inspection</a:t>
            </a:r>
          </a:p>
          <a:p>
            <a:pPr marL="585216" lvl="1" indent="0">
              <a:buNone/>
            </a:pPr>
            <a:endParaRPr lang="en-US" dirty="0" smtClean="0"/>
          </a:p>
          <a:p>
            <a:pPr marL="585216" lvl="1" indent="0">
              <a:buNone/>
            </a:pPr>
            <a:endParaRPr lang="en-US" dirty="0"/>
          </a:p>
          <a:p>
            <a:pPr marL="585216" lvl="1" indent="0">
              <a:buNone/>
            </a:pPr>
            <a:endParaRPr lang="en-US" dirty="0" smtClean="0"/>
          </a:p>
        </p:txBody>
      </p:sp>
    </p:spTree>
    <p:extLst>
      <p:ext uri="{BB962C8B-B14F-4D97-AF65-F5344CB8AC3E}">
        <p14:creationId xmlns:p14="http://schemas.microsoft.com/office/powerpoint/2010/main" xmlns="" val="1186259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Public Records</a:t>
            </a:r>
            <a:br>
              <a:rPr lang="en-US" cap="all" dirty="0"/>
            </a:br>
            <a:r>
              <a:rPr lang="en-US" dirty="0"/>
              <a:t>Takeaways</a:t>
            </a:r>
          </a:p>
        </p:txBody>
      </p:sp>
      <p:sp>
        <p:nvSpPr>
          <p:cNvPr id="3" name="Content Placeholder 2"/>
          <p:cNvSpPr>
            <a:spLocks noGrp="1"/>
          </p:cNvSpPr>
          <p:nvPr>
            <p:ph idx="1"/>
          </p:nvPr>
        </p:nvSpPr>
        <p:spPr/>
        <p:txBody>
          <a:bodyPr>
            <a:normAutofit/>
          </a:bodyPr>
          <a:lstStyle/>
          <a:p>
            <a:pPr marL="585216" lvl="1" indent="0">
              <a:buNone/>
            </a:pPr>
            <a:endParaRPr lang="en-US" dirty="0"/>
          </a:p>
          <a:p>
            <a:r>
              <a:rPr lang="en-US" dirty="0" smtClean="0"/>
              <a:t>Record Review before production.</a:t>
            </a:r>
          </a:p>
          <a:p>
            <a:pPr lvl="1"/>
            <a:r>
              <a:rPr lang="en-US" dirty="0" smtClean="0"/>
              <a:t>Check to see if records fall into may be denied/shall be denied categories. </a:t>
            </a:r>
          </a:p>
          <a:p>
            <a:pPr lvl="1"/>
            <a:r>
              <a:rPr lang="en-US" dirty="0" smtClean="0"/>
              <a:t>If disclosure denied – must articulate basis.</a:t>
            </a:r>
          </a:p>
          <a:p>
            <a:pPr lvl="1"/>
            <a:endParaRPr lang="en-US" dirty="0"/>
          </a:p>
          <a:p>
            <a:pPr marL="585216" lvl="1" indent="0">
              <a:buNone/>
            </a:pPr>
            <a:endParaRPr lang="en-US" dirty="0"/>
          </a:p>
          <a:p>
            <a:pPr marL="585216" lvl="1" indent="0">
              <a:buNone/>
            </a:pPr>
            <a:endParaRPr lang="en-US" dirty="0" smtClean="0"/>
          </a:p>
        </p:txBody>
      </p:sp>
    </p:spTree>
    <p:extLst>
      <p:ext uri="{BB962C8B-B14F-4D97-AF65-F5344CB8AC3E}">
        <p14:creationId xmlns:p14="http://schemas.microsoft.com/office/powerpoint/2010/main" xmlns="" val="4030631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Public Records</a:t>
            </a:r>
            <a:br>
              <a:rPr lang="en-US" cap="all" dirty="0"/>
            </a:br>
            <a:r>
              <a:rPr lang="en-US" dirty="0"/>
              <a:t>Takeaways</a:t>
            </a:r>
          </a:p>
        </p:txBody>
      </p:sp>
      <p:sp>
        <p:nvSpPr>
          <p:cNvPr id="3" name="Content Placeholder 2"/>
          <p:cNvSpPr>
            <a:spLocks noGrp="1"/>
          </p:cNvSpPr>
          <p:nvPr>
            <p:ph idx="1"/>
          </p:nvPr>
        </p:nvSpPr>
        <p:spPr/>
        <p:txBody>
          <a:bodyPr>
            <a:normAutofit/>
          </a:bodyPr>
          <a:lstStyle/>
          <a:p>
            <a:pPr marL="585216" lvl="1" indent="0">
              <a:buNone/>
            </a:pPr>
            <a:endParaRPr lang="en-US" dirty="0"/>
          </a:p>
          <a:p>
            <a:r>
              <a:rPr lang="en-US" dirty="0" smtClean="0"/>
              <a:t>Disputes – Time / Disclosure /Fees</a:t>
            </a:r>
          </a:p>
          <a:p>
            <a:pPr lvl="1"/>
            <a:r>
              <a:rPr lang="en-US" dirty="0" smtClean="0"/>
              <a:t>Ombudsman </a:t>
            </a:r>
          </a:p>
          <a:p>
            <a:pPr lvl="1"/>
            <a:r>
              <a:rPr lang="en-US" dirty="0" smtClean="0"/>
              <a:t>Court</a:t>
            </a:r>
          </a:p>
          <a:p>
            <a:pPr lvl="1"/>
            <a:endParaRPr lang="en-US" dirty="0"/>
          </a:p>
          <a:p>
            <a:pPr marL="585216" lvl="1" indent="0">
              <a:buNone/>
            </a:pPr>
            <a:endParaRPr lang="en-US" dirty="0"/>
          </a:p>
          <a:p>
            <a:pPr marL="585216" lvl="1" indent="0">
              <a:buNone/>
            </a:pPr>
            <a:endParaRPr lang="en-US" dirty="0" smtClean="0"/>
          </a:p>
        </p:txBody>
      </p:sp>
    </p:spTree>
    <p:extLst>
      <p:ext uri="{BB962C8B-B14F-4D97-AF65-F5344CB8AC3E}">
        <p14:creationId xmlns:p14="http://schemas.microsoft.com/office/powerpoint/2010/main" xmlns="" val="3558803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Public Records</a:t>
            </a:r>
            <a:br>
              <a:rPr lang="en-US" cap="all" dirty="0"/>
            </a:br>
            <a:r>
              <a:rPr lang="en-US" dirty="0"/>
              <a:t>Takeaways</a:t>
            </a:r>
          </a:p>
        </p:txBody>
      </p:sp>
      <p:sp>
        <p:nvSpPr>
          <p:cNvPr id="3" name="Content Placeholder 2"/>
          <p:cNvSpPr>
            <a:spLocks noGrp="1"/>
          </p:cNvSpPr>
          <p:nvPr>
            <p:ph idx="1"/>
          </p:nvPr>
        </p:nvSpPr>
        <p:spPr/>
        <p:txBody>
          <a:bodyPr/>
          <a:lstStyle/>
          <a:p>
            <a:pPr>
              <a:buNone/>
            </a:pPr>
            <a:r>
              <a:rPr lang="en-US" dirty="0" smtClean="0"/>
              <a:t>Use official email for official business only.  </a:t>
            </a:r>
          </a:p>
          <a:p>
            <a:pPr>
              <a:buNone/>
            </a:pPr>
            <a:r>
              <a:rPr lang="en-US" dirty="0" smtClean="0"/>
              <a:t>Use personal email for personal business only.</a:t>
            </a:r>
          </a:p>
          <a:p>
            <a:pPr algn="just">
              <a:buNone/>
            </a:pPr>
            <a:r>
              <a:rPr lang="en-US" dirty="0" smtClean="0"/>
              <a:t>Keep confidential information confidential (personnel issues, litigation)</a:t>
            </a:r>
          </a:p>
          <a:p>
            <a:pPr algn="just">
              <a:buNone/>
            </a:pPr>
            <a:endParaRPr lang="en-US" dirty="0"/>
          </a:p>
          <a:p>
            <a:pPr algn="just">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lnSpcReduction="10000"/>
          </a:bodyPr>
          <a:lstStyle/>
          <a:p>
            <a:r>
              <a:rPr lang="en-US" dirty="0" smtClean="0"/>
              <a:t>“Public Records”  includes any:</a:t>
            </a:r>
          </a:p>
          <a:p>
            <a:pPr lvl="1"/>
            <a:r>
              <a:rPr lang="en-US" u="sng" dirty="0" smtClean="0"/>
              <a:t>Written communication</a:t>
            </a:r>
            <a:r>
              <a:rPr lang="en-US" dirty="0" smtClean="0"/>
              <a:t> or other </a:t>
            </a:r>
            <a:r>
              <a:rPr lang="en-US" u="sng" dirty="0" smtClean="0"/>
              <a:t>information</a:t>
            </a:r>
          </a:p>
          <a:p>
            <a:pPr lvl="1"/>
            <a:r>
              <a:rPr lang="en-US" dirty="0" smtClean="0"/>
              <a:t>Received by the . . . </a:t>
            </a:r>
            <a:r>
              <a:rPr lang="en-US" dirty="0"/>
              <a:t>p</a:t>
            </a:r>
            <a:r>
              <a:rPr lang="en-US" dirty="0" smtClean="0"/>
              <a:t>olitical subdivision whether</a:t>
            </a:r>
          </a:p>
          <a:p>
            <a:pPr lvl="1"/>
            <a:r>
              <a:rPr lang="en-US" dirty="0" smtClean="0"/>
              <a:t>Received in a meeting or outside a meeting and whether</a:t>
            </a:r>
          </a:p>
          <a:p>
            <a:pPr lvl="1"/>
            <a:r>
              <a:rPr lang="en-US" dirty="0" smtClean="0"/>
              <a:t>In paper, electronic, or other physical form.</a:t>
            </a:r>
          </a:p>
          <a:p>
            <a:pPr marL="585216" lvl="1" indent="0">
              <a:buNone/>
            </a:pPr>
            <a:endParaRPr lang="en-US" dirty="0" smtClean="0"/>
          </a:p>
          <a:p>
            <a:pPr marL="585216" lvl="1" indent="0">
              <a:buNone/>
            </a:pPr>
            <a:endParaRPr lang="en-US" dirty="0"/>
          </a:p>
          <a:p>
            <a:pPr marL="585216" lvl="1" indent="0">
              <a:buNone/>
            </a:pPr>
            <a:endParaRPr lang="en-US" dirty="0" smtClean="0"/>
          </a:p>
          <a:p>
            <a:pPr marL="585216" lvl="1" indent="0">
              <a:buNone/>
            </a:pPr>
            <a:endParaRPr lang="en-US" dirty="0"/>
          </a:p>
          <a:p>
            <a:pPr marL="585216" lvl="1" indent="0">
              <a:buNone/>
            </a:pPr>
            <a:r>
              <a:rPr lang="en-US" dirty="0" smtClean="0"/>
              <a:t>Definitions</a:t>
            </a:r>
            <a:r>
              <a:rPr lang="en-US" dirty="0"/>
              <a:t>:  Wyo. Stat. </a:t>
            </a:r>
            <a:r>
              <a:rPr lang="en-US" dirty="0">
                <a:latin typeface="Times New Roman"/>
                <a:cs typeface="Times New Roman"/>
              </a:rPr>
              <a:t>§ 16-4-201(a)(v).</a:t>
            </a:r>
          </a:p>
          <a:p>
            <a:pPr marL="585216" lvl="1"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xmlns="" val="226982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lstStyle/>
          <a:p>
            <a:r>
              <a:rPr lang="en-US" dirty="0" smtClean="0"/>
              <a:t>Public Records are classified into two categories.</a:t>
            </a:r>
          </a:p>
          <a:p>
            <a:pPr lvl="1"/>
            <a:r>
              <a:rPr lang="en-US" dirty="0" smtClean="0"/>
              <a:t>“Official public records”</a:t>
            </a:r>
          </a:p>
          <a:p>
            <a:pPr lvl="1"/>
            <a:r>
              <a:rPr lang="en-US" dirty="0" smtClean="0"/>
              <a:t>“Office files and memoranda”</a:t>
            </a:r>
          </a:p>
          <a:p>
            <a:pPr lvl="1"/>
            <a:endParaRPr lang="en-US" dirty="0"/>
          </a:p>
          <a:p>
            <a:pPr lvl="1"/>
            <a:endParaRPr lang="en-US" dirty="0" smtClean="0"/>
          </a:p>
          <a:p>
            <a:pPr lvl="1"/>
            <a:endParaRPr lang="en-US" dirty="0"/>
          </a:p>
          <a:p>
            <a:pPr lvl="1"/>
            <a:endParaRPr lang="en-US" dirty="0" smtClean="0"/>
          </a:p>
          <a:p>
            <a:pPr lvl="1"/>
            <a:endParaRPr lang="en-US" dirty="0"/>
          </a:p>
          <a:p>
            <a:pPr marL="585216" lvl="1" indent="0">
              <a:buNone/>
            </a:pPr>
            <a:r>
              <a:rPr lang="en-US" dirty="0"/>
              <a:t>Definitions:  Wyo. Stat. </a:t>
            </a:r>
            <a:r>
              <a:rPr lang="en-US" dirty="0">
                <a:latin typeface="Times New Roman"/>
                <a:cs typeface="Times New Roman"/>
              </a:rPr>
              <a:t>§ 16-4-201(a)(</a:t>
            </a:r>
            <a:r>
              <a:rPr lang="en-US" dirty="0" smtClean="0">
                <a:latin typeface="Times New Roman"/>
                <a:cs typeface="Times New Roman"/>
              </a:rPr>
              <a:t>vi)(A) and (B).</a:t>
            </a:r>
            <a:endParaRPr lang="en-US" dirty="0">
              <a:latin typeface="Times New Roman"/>
              <a:cs typeface="Times New Roman"/>
            </a:endParaRPr>
          </a:p>
          <a:p>
            <a:pPr marL="585216" lvl="1" indent="0">
              <a:buNone/>
            </a:pPr>
            <a:endParaRPr lang="en-US" dirty="0"/>
          </a:p>
        </p:txBody>
      </p:sp>
    </p:spTree>
    <p:extLst>
      <p:ext uri="{BB962C8B-B14F-4D97-AF65-F5344CB8AC3E}">
        <p14:creationId xmlns:p14="http://schemas.microsoft.com/office/powerpoint/2010/main" xmlns="" val="1351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85000" lnSpcReduction="10000"/>
          </a:bodyPr>
          <a:lstStyle/>
          <a:p>
            <a:r>
              <a:rPr lang="en-US" dirty="0" smtClean="0"/>
              <a:t>Official Public Records includes</a:t>
            </a:r>
          </a:p>
          <a:p>
            <a:pPr lvl="1"/>
            <a:r>
              <a:rPr lang="en-US" dirty="0" smtClean="0"/>
              <a:t>Original vouchers, receipts and docs necessary to isolate and prove the validity of</a:t>
            </a:r>
          </a:p>
          <a:p>
            <a:pPr lvl="2"/>
            <a:r>
              <a:rPr lang="en-US" dirty="0" smtClean="0"/>
              <a:t>Every </a:t>
            </a:r>
            <a:r>
              <a:rPr lang="en-US" dirty="0"/>
              <a:t>transaction to the receipt</a:t>
            </a:r>
          </a:p>
          <a:p>
            <a:pPr lvl="2"/>
            <a:r>
              <a:rPr lang="en-US" dirty="0"/>
              <a:t>Use and disposition of public property</a:t>
            </a:r>
          </a:p>
          <a:p>
            <a:pPr lvl="2"/>
            <a:r>
              <a:rPr lang="en-US" dirty="0"/>
              <a:t>Use and disposition of public </a:t>
            </a:r>
            <a:r>
              <a:rPr lang="en-US" dirty="0" smtClean="0"/>
              <a:t>income</a:t>
            </a:r>
          </a:p>
          <a:p>
            <a:pPr lvl="1"/>
            <a:r>
              <a:rPr lang="en-US" dirty="0" smtClean="0"/>
              <a:t>All agreements and contracts to which the entity is a party</a:t>
            </a:r>
          </a:p>
          <a:p>
            <a:pPr lvl="1"/>
            <a:r>
              <a:rPr lang="en-US" dirty="0" smtClean="0"/>
              <a:t>All fidelity, surety and performance bonds</a:t>
            </a:r>
          </a:p>
          <a:p>
            <a:pPr lvl="1"/>
            <a:r>
              <a:rPr lang="en-US" dirty="0" smtClean="0"/>
              <a:t>All claims filed against the entity</a:t>
            </a:r>
          </a:p>
          <a:p>
            <a:pPr lvl="1"/>
            <a:r>
              <a:rPr lang="en-US" dirty="0" smtClean="0"/>
              <a:t>All records or docs required by law to be filed with or kept by any agency of the State</a:t>
            </a:r>
          </a:p>
          <a:p>
            <a:pPr lvl="1"/>
            <a:r>
              <a:rPr lang="en-US" dirty="0" smtClean="0"/>
              <a:t>All other docs or records determined by records committee to be official documents.</a:t>
            </a:r>
          </a:p>
          <a:p>
            <a:pPr marL="585216" lvl="1" indent="0">
              <a:buNone/>
            </a:pPr>
            <a:r>
              <a:rPr lang="en-US" dirty="0"/>
              <a:t>Definitions:  Wyo. Stat. </a:t>
            </a:r>
            <a:r>
              <a:rPr lang="en-US" dirty="0">
                <a:latin typeface="Times New Roman"/>
                <a:cs typeface="Times New Roman"/>
              </a:rPr>
              <a:t>§ 16-4-201(a)(vi)(A</a:t>
            </a:r>
            <a:r>
              <a:rPr lang="en-US" dirty="0" smtClean="0">
                <a:latin typeface="Times New Roman"/>
                <a:cs typeface="Times New Roman"/>
              </a:rPr>
              <a:t>).</a:t>
            </a:r>
            <a:endParaRPr lang="en-US" dirty="0">
              <a:latin typeface="Times New Roman"/>
              <a:cs typeface="Times New Roman"/>
            </a:endParaRPr>
          </a:p>
          <a:p>
            <a:pPr marL="585216" lvl="1" indent="0">
              <a:buNone/>
            </a:pPr>
            <a:endParaRPr lang="en-US" dirty="0" smtClean="0"/>
          </a:p>
        </p:txBody>
      </p:sp>
    </p:spTree>
    <p:extLst>
      <p:ext uri="{BB962C8B-B14F-4D97-AF65-F5344CB8AC3E}">
        <p14:creationId xmlns:p14="http://schemas.microsoft.com/office/powerpoint/2010/main" xmlns="" val="330044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85000" lnSpcReduction="20000"/>
          </a:bodyPr>
          <a:lstStyle/>
          <a:p>
            <a:r>
              <a:rPr lang="en-US" dirty="0" smtClean="0"/>
              <a:t>Office Files and Memoranda includes all</a:t>
            </a:r>
            <a:endParaRPr lang="en-US" dirty="0"/>
          </a:p>
          <a:p>
            <a:pPr lvl="1"/>
            <a:r>
              <a:rPr lang="en-US" dirty="0" smtClean="0"/>
              <a:t>Records</a:t>
            </a:r>
          </a:p>
          <a:p>
            <a:pPr lvl="1"/>
            <a:r>
              <a:rPr lang="en-US" dirty="0" smtClean="0"/>
              <a:t>Correspondence</a:t>
            </a:r>
          </a:p>
          <a:p>
            <a:pPr lvl="1"/>
            <a:r>
              <a:rPr lang="en-US" dirty="0" smtClean="0"/>
              <a:t>Exhibits</a:t>
            </a:r>
          </a:p>
          <a:p>
            <a:pPr lvl="1"/>
            <a:r>
              <a:rPr lang="en-US" dirty="0" smtClean="0"/>
              <a:t>Books</a:t>
            </a:r>
          </a:p>
          <a:p>
            <a:pPr lvl="1"/>
            <a:r>
              <a:rPr lang="en-US" dirty="0" smtClean="0"/>
              <a:t>Booklets</a:t>
            </a:r>
          </a:p>
          <a:p>
            <a:pPr lvl="1"/>
            <a:r>
              <a:rPr lang="en-US" dirty="0" smtClean="0"/>
              <a:t>Drawings</a:t>
            </a:r>
          </a:p>
          <a:p>
            <a:pPr lvl="1"/>
            <a:r>
              <a:rPr lang="en-US" dirty="0" smtClean="0"/>
              <a:t>Blank forms or</a:t>
            </a:r>
          </a:p>
          <a:p>
            <a:pPr lvl="1"/>
            <a:r>
              <a:rPr lang="en-US" dirty="0" smtClean="0"/>
              <a:t>Documents not defined as Official Public Records</a:t>
            </a:r>
          </a:p>
          <a:p>
            <a:pPr lvl="1"/>
            <a:r>
              <a:rPr lang="en-US" dirty="0" smtClean="0"/>
              <a:t>All duplicate copies of official records</a:t>
            </a:r>
          </a:p>
          <a:p>
            <a:pPr lvl="1"/>
            <a:r>
              <a:rPr lang="en-US" dirty="0" smtClean="0"/>
              <a:t>All docs and reports made for internal administration of the office to which they pertain but not required to be filed</a:t>
            </a:r>
          </a:p>
          <a:p>
            <a:pPr lvl="1"/>
            <a:r>
              <a:rPr lang="en-US" dirty="0" smtClean="0"/>
              <a:t>All other docs or records determined by records committee to be office files and memoranda. </a:t>
            </a:r>
            <a:endParaRPr lang="en-US" dirty="0"/>
          </a:p>
          <a:p>
            <a:pPr marL="585216" lvl="1" indent="0">
              <a:buNone/>
            </a:pPr>
            <a:r>
              <a:rPr lang="en-US" dirty="0"/>
              <a:t>Definitions:  Wyo. Stat. </a:t>
            </a:r>
            <a:r>
              <a:rPr lang="en-US" dirty="0">
                <a:latin typeface="Times New Roman"/>
                <a:cs typeface="Times New Roman"/>
              </a:rPr>
              <a:t>§ 16-4-201(a)(vi</a:t>
            </a:r>
            <a:r>
              <a:rPr lang="en-US" dirty="0" smtClean="0">
                <a:latin typeface="Times New Roman"/>
                <a:cs typeface="Times New Roman"/>
              </a:rPr>
              <a:t>)(B</a:t>
            </a:r>
            <a:r>
              <a:rPr lang="en-US" dirty="0">
                <a:latin typeface="Times New Roman"/>
                <a:cs typeface="Times New Roman"/>
              </a:rPr>
              <a:t>).</a:t>
            </a:r>
          </a:p>
          <a:p>
            <a:endParaRPr lang="en-US" dirty="0"/>
          </a:p>
        </p:txBody>
      </p:sp>
    </p:spTree>
    <p:extLst>
      <p:ext uri="{BB962C8B-B14F-4D97-AF65-F5344CB8AC3E}">
        <p14:creationId xmlns:p14="http://schemas.microsoft.com/office/powerpoint/2010/main" xmlns="" val="134562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RECORDS</a:t>
            </a:r>
            <a:endParaRPr lang="en-US" dirty="0"/>
          </a:p>
        </p:txBody>
      </p:sp>
      <p:sp>
        <p:nvSpPr>
          <p:cNvPr id="3" name="Content Placeholder 2"/>
          <p:cNvSpPr>
            <a:spLocks noGrp="1"/>
          </p:cNvSpPr>
          <p:nvPr>
            <p:ph idx="1"/>
          </p:nvPr>
        </p:nvSpPr>
        <p:spPr/>
        <p:txBody>
          <a:bodyPr>
            <a:normAutofit/>
          </a:bodyPr>
          <a:lstStyle/>
          <a:p>
            <a:r>
              <a:rPr lang="en-US" dirty="0" smtClean="0"/>
              <a:t>Public Records includes:</a:t>
            </a:r>
          </a:p>
          <a:p>
            <a:pPr lvl="1"/>
            <a:r>
              <a:rPr lang="en-US" dirty="0" smtClean="0"/>
              <a:t>Letters, emails, etc. received in furtherance of public business</a:t>
            </a:r>
          </a:p>
          <a:p>
            <a:pPr lvl="1"/>
            <a:r>
              <a:rPr lang="en-US" dirty="0" smtClean="0"/>
              <a:t>Vouchers, receipts</a:t>
            </a:r>
          </a:p>
          <a:p>
            <a:pPr lvl="1"/>
            <a:r>
              <a:rPr lang="en-US" dirty="0" smtClean="0"/>
              <a:t>Contracts, agreements, performance and payment bonds</a:t>
            </a:r>
          </a:p>
          <a:p>
            <a:pPr lvl="1"/>
            <a:r>
              <a:rPr lang="en-US" dirty="0" smtClean="0"/>
              <a:t>Claims filed against the entity</a:t>
            </a:r>
          </a:p>
          <a:p>
            <a:pPr lvl="1"/>
            <a:r>
              <a:rPr lang="en-US" dirty="0" smtClean="0"/>
              <a:t>Office files and memoranda</a:t>
            </a:r>
          </a:p>
          <a:p>
            <a:pPr>
              <a:buNone/>
            </a:pPr>
            <a:r>
              <a:rPr lang="en-US" dirty="0" smtClean="0"/>
              <a:t>Wyo. Stat. </a:t>
            </a:r>
            <a:r>
              <a:rPr lang="en-US" dirty="0" smtClean="0">
                <a:latin typeface="Times New Roman"/>
                <a:cs typeface="Times New Roman"/>
              </a:rPr>
              <a:t>§16-4-201.</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RECORDS</a:t>
            </a:r>
          </a:p>
        </p:txBody>
      </p:sp>
      <p:sp>
        <p:nvSpPr>
          <p:cNvPr id="3" name="Content Placeholder 2"/>
          <p:cNvSpPr>
            <a:spLocks noGrp="1"/>
          </p:cNvSpPr>
          <p:nvPr>
            <p:ph idx="1"/>
          </p:nvPr>
        </p:nvSpPr>
        <p:spPr/>
        <p:txBody>
          <a:bodyPr>
            <a:normAutofit fontScale="92500" lnSpcReduction="10000"/>
          </a:bodyPr>
          <a:lstStyle/>
          <a:p>
            <a:r>
              <a:rPr lang="en-US" b="1" dirty="0" smtClean="0"/>
              <a:t>State Records Committee consists of the director of State Archives, the Attorney General, and the Director of the Department of Audit (or their designees) and are to meet quarterly.   </a:t>
            </a:r>
          </a:p>
          <a:p>
            <a:r>
              <a:rPr lang="en-US" b="1" dirty="0" smtClean="0"/>
              <a:t>In addition to the statutory authority to designate records as either official records or  office files and memoranda, the committee is authorized to issue guidelines and best practices on records management and document destruction for state departments, agencies and political subdivisions.  </a:t>
            </a:r>
          </a:p>
          <a:p>
            <a:endParaRPr lang="en-US" b="1" dirty="0"/>
          </a:p>
          <a:p>
            <a:r>
              <a:rPr lang="en-US" b="1" dirty="0" smtClean="0"/>
              <a:t>W.S. § 9-2-411</a:t>
            </a:r>
            <a:endParaRPr lang="en-US" b="1" dirty="0"/>
          </a:p>
        </p:txBody>
      </p:sp>
    </p:spTree>
    <p:extLst>
      <p:ext uri="{BB962C8B-B14F-4D97-AF65-F5344CB8AC3E}">
        <p14:creationId xmlns:p14="http://schemas.microsoft.com/office/powerpoint/2010/main" xmlns="" val="1202813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1809</TotalTime>
  <Words>1492</Words>
  <Application>Microsoft Office PowerPoint</Application>
  <PresentationFormat>On-screen Show (4:3)</PresentationFormat>
  <Paragraphs>293</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WYOMING ASSOCIATION OF municipalities </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RECORDS</vt:lpstr>
      <vt:lpstr>PUBLIC RECORD ACT EXCEPTIONS</vt:lpstr>
      <vt:lpstr>PUBLIC RECORD ACT EXCEPTIONS</vt:lpstr>
      <vt:lpstr>PUBLIC RECORD ACT EXCEPTIONS</vt:lpstr>
      <vt:lpstr>PUBLIC RECORD ACT EXCEPTIONS</vt:lpstr>
      <vt:lpstr>PUBLIC RECORD ACT EXCEPTIONS</vt:lpstr>
      <vt:lpstr>PUBLIC RECORD ACT COPIES AND FEES</vt:lpstr>
      <vt:lpstr>PUBLIC RECORD ACT DISPUTES</vt:lpstr>
      <vt:lpstr>PUBLIC RECORD ACT</vt:lpstr>
      <vt:lpstr>PUBLIC RECORD ACT  CONSEQUENCES OF VIOLATIONS</vt:lpstr>
      <vt:lpstr>Public Records Takeaways</vt:lpstr>
      <vt:lpstr>Public Records Takeaways</vt:lpstr>
      <vt:lpstr>Public Records Takeaways</vt:lpstr>
      <vt:lpstr>Public Records Takeaways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WYOMING ASSOCIATION OF RISK MANAGeMENT</dc:title>
  <dc:creator>Mark Stewart</dc:creator>
  <cp:lastModifiedBy>Mark Stewart</cp:lastModifiedBy>
  <cp:revision>101</cp:revision>
  <cp:lastPrinted>2019-02-20T22:11:14Z</cp:lastPrinted>
  <dcterms:created xsi:type="dcterms:W3CDTF">2015-01-04T20:27:02Z</dcterms:created>
  <dcterms:modified xsi:type="dcterms:W3CDTF">2019-02-20T23:29:13Z</dcterms:modified>
</cp:coreProperties>
</file>